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CB90-CD5E-45DF-AF8B-26E50261F4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F57BE8-88A2-4D56-B5E4-4FDC7E82D7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E547A0-E15B-407A-A133-82CCC03688D2}"/>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5" name="Footer Placeholder 4">
            <a:extLst>
              <a:ext uri="{FF2B5EF4-FFF2-40B4-BE49-F238E27FC236}">
                <a16:creationId xmlns:a16="http://schemas.microsoft.com/office/drawing/2014/main" id="{1F78B335-17C5-4DAB-A370-51C685971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802B4E-47C6-4C0C-9504-38CAF1F1AFCE}"/>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32818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BEE9D-E91C-4FA6-BC9B-1284499847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E8AB22-7885-451B-955E-03FBFE6AB71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BECDA4-1301-4520-9796-8BEA2E1A2BA3}"/>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5" name="Footer Placeholder 4">
            <a:extLst>
              <a:ext uri="{FF2B5EF4-FFF2-40B4-BE49-F238E27FC236}">
                <a16:creationId xmlns:a16="http://schemas.microsoft.com/office/drawing/2014/main" id="{241F055D-184F-42AA-84B5-0CD20EC496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8E22A-265B-46F7-94B5-151179B1E3BB}"/>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396167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F4689F-5359-4839-B846-8CABC58074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A23B74-2147-4862-B0A1-DE6D3645C3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553F72-D174-4200-ABD1-925EBDFEF56E}"/>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5" name="Footer Placeholder 4">
            <a:extLst>
              <a:ext uri="{FF2B5EF4-FFF2-40B4-BE49-F238E27FC236}">
                <a16:creationId xmlns:a16="http://schemas.microsoft.com/office/drawing/2014/main" id="{96EC27D0-DA45-4574-A237-BFAD9FF2B4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D9164-4C5F-47D7-A36E-2D9726C17FBC}"/>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665620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7891-59D5-4197-9097-49090EF95D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94D5B4-D4B3-4147-8E58-A132EF6795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9D61A6-2CC5-4768-8B25-4C5870746087}"/>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5" name="Footer Placeholder 4">
            <a:extLst>
              <a:ext uri="{FF2B5EF4-FFF2-40B4-BE49-F238E27FC236}">
                <a16:creationId xmlns:a16="http://schemas.microsoft.com/office/drawing/2014/main" id="{AB2C2312-79FE-4471-922E-EB1428FFE6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6B0DE9-6AD8-4904-8E58-5216A7DD620D}"/>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3343065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A99E0-7520-412E-B2F7-2657730A17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22E628B-1164-4649-8917-5BBBA2BCE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4AE5CD-0203-4067-8DBE-6F8EC867659B}"/>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5" name="Footer Placeholder 4">
            <a:extLst>
              <a:ext uri="{FF2B5EF4-FFF2-40B4-BE49-F238E27FC236}">
                <a16:creationId xmlns:a16="http://schemas.microsoft.com/office/drawing/2014/main" id="{6BC01F0E-7EB4-44C2-A2FD-4FABCBC4D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2C43CC-9027-4A12-8E95-7657F528EFE7}"/>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791691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34A74-EC55-4051-A969-2C73BAACA9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EEEAF2-6979-4722-877B-C47CC267A6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775C8D-D19B-4DF4-B239-279DC54F949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CDF139-58D2-4EDC-95C3-7BC8C3BB0B2B}"/>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6" name="Footer Placeholder 5">
            <a:extLst>
              <a:ext uri="{FF2B5EF4-FFF2-40B4-BE49-F238E27FC236}">
                <a16:creationId xmlns:a16="http://schemas.microsoft.com/office/drawing/2014/main" id="{AD379A21-31C1-4A0B-AB1F-D941F9AD33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1335B-5676-4E7E-8D8E-1EDADC06DFCE}"/>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68373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9A1AE-532F-44CE-8AC0-2B84D7A1E9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7A8D69-C604-403C-8111-87B5B441EF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8B9765-4078-4E1B-89E9-FEB635D8A4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2453E2-22E7-4AAE-9599-80D283BB16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940915-3046-4B41-83A8-DD3499C3A96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0995D5-E84C-4F1C-BAB9-C13C7C2DD7F0}"/>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8" name="Footer Placeholder 7">
            <a:extLst>
              <a:ext uri="{FF2B5EF4-FFF2-40B4-BE49-F238E27FC236}">
                <a16:creationId xmlns:a16="http://schemas.microsoft.com/office/drawing/2014/main" id="{353C6FFE-DB5F-4856-A9C2-B0225BBC9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CED539-BC8D-429E-8B50-61AC17CA7545}"/>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37676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537F-D7C2-4B7E-9E37-B5F52BE198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611943-E7C6-4AC5-808D-24FD6A3E6D7F}"/>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4" name="Footer Placeholder 3">
            <a:extLst>
              <a:ext uri="{FF2B5EF4-FFF2-40B4-BE49-F238E27FC236}">
                <a16:creationId xmlns:a16="http://schemas.microsoft.com/office/drawing/2014/main" id="{53D38093-4624-422C-8F67-7636963FF1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52D1CC-B2CD-4119-8A40-247511F66B9E}"/>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971367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46D72-9C5C-49FA-BFB7-31C6DDC72D07}"/>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3" name="Footer Placeholder 2">
            <a:extLst>
              <a:ext uri="{FF2B5EF4-FFF2-40B4-BE49-F238E27FC236}">
                <a16:creationId xmlns:a16="http://schemas.microsoft.com/office/drawing/2014/main" id="{820F7BCC-1E0F-4DA6-9708-3719E3C405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6B78E0-2288-4252-B75E-D26FAFC3836E}"/>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37782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54855-6885-4946-9787-1833661A8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A43563-ECF9-48E1-AC4C-1AA4984EA5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AB8ED7-EFE6-49DD-8FD7-CEB2337FD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2575B2-D74A-44F9-9A06-B8E319776B88}"/>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6" name="Footer Placeholder 5">
            <a:extLst>
              <a:ext uri="{FF2B5EF4-FFF2-40B4-BE49-F238E27FC236}">
                <a16:creationId xmlns:a16="http://schemas.microsoft.com/office/drawing/2014/main" id="{655D1488-3A0C-4907-B1A4-C3DB781514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371E1B-AA5B-4108-BEAF-86F42C92C980}"/>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296209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4E57C-636F-4631-9B6A-FF7D4C8D16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B529D1-FCC8-4DC6-8B31-EC82678612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0B857FE-3292-4AC5-A964-1CA36A6A5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B18B995-C857-43BD-BF9B-3CE39544C60F}"/>
              </a:ext>
            </a:extLst>
          </p:cNvPr>
          <p:cNvSpPr>
            <a:spLocks noGrp="1"/>
          </p:cNvSpPr>
          <p:nvPr>
            <p:ph type="dt" sz="half" idx="10"/>
          </p:nvPr>
        </p:nvSpPr>
        <p:spPr/>
        <p:txBody>
          <a:bodyPr/>
          <a:lstStyle/>
          <a:p>
            <a:fld id="{7F4B2EB4-3327-4530-AD31-465FB36BBF3A}" type="datetimeFigureOut">
              <a:rPr lang="en-US" smtClean="0"/>
              <a:t>1/25/2018</a:t>
            </a:fld>
            <a:endParaRPr lang="en-US"/>
          </a:p>
        </p:txBody>
      </p:sp>
      <p:sp>
        <p:nvSpPr>
          <p:cNvPr id="6" name="Footer Placeholder 5">
            <a:extLst>
              <a:ext uri="{FF2B5EF4-FFF2-40B4-BE49-F238E27FC236}">
                <a16:creationId xmlns:a16="http://schemas.microsoft.com/office/drawing/2014/main" id="{885A89DB-E321-4826-AC40-5D19AEF80F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681D27-35F1-4704-A4AE-78FCC28D8B7C}"/>
              </a:ext>
            </a:extLst>
          </p:cNvPr>
          <p:cNvSpPr>
            <a:spLocks noGrp="1"/>
          </p:cNvSpPr>
          <p:nvPr>
            <p:ph type="sldNum" sz="quarter" idx="12"/>
          </p:nvPr>
        </p:nvSpPr>
        <p:spPr/>
        <p:txBody>
          <a:bodyPr/>
          <a:lstStyle/>
          <a:p>
            <a:fld id="{4B470E7A-8CD5-4EAB-B0E7-14731364F9DD}" type="slidenum">
              <a:rPr lang="en-US" smtClean="0"/>
              <a:t>‹#›</a:t>
            </a:fld>
            <a:endParaRPr lang="en-US"/>
          </a:p>
        </p:txBody>
      </p:sp>
    </p:spTree>
    <p:extLst>
      <p:ext uri="{BB962C8B-B14F-4D97-AF65-F5344CB8AC3E}">
        <p14:creationId xmlns:p14="http://schemas.microsoft.com/office/powerpoint/2010/main" val="1518277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C38500-DC32-4C66-B4BC-0F1CF54CEA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3F8BDD-E4DD-472C-95ED-21928B98C2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989B6-B972-4CE5-A904-91E7E26E73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B2EB4-3327-4530-AD31-465FB36BBF3A}" type="datetimeFigureOut">
              <a:rPr lang="en-US" smtClean="0"/>
              <a:t>1/25/2018</a:t>
            </a:fld>
            <a:endParaRPr lang="en-US"/>
          </a:p>
        </p:txBody>
      </p:sp>
      <p:sp>
        <p:nvSpPr>
          <p:cNvPr id="5" name="Footer Placeholder 4">
            <a:extLst>
              <a:ext uri="{FF2B5EF4-FFF2-40B4-BE49-F238E27FC236}">
                <a16:creationId xmlns:a16="http://schemas.microsoft.com/office/drawing/2014/main" id="{5E8BBE45-8471-44CE-941A-B70FCC38B7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515FF0-7825-4237-80C8-77C695D435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70E7A-8CD5-4EAB-B0E7-14731364F9DD}" type="slidenum">
              <a:rPr lang="en-US" smtClean="0"/>
              <a:t>‹#›</a:t>
            </a:fld>
            <a:endParaRPr lang="en-US"/>
          </a:p>
        </p:txBody>
      </p:sp>
    </p:spTree>
    <p:extLst>
      <p:ext uri="{BB962C8B-B14F-4D97-AF65-F5344CB8AC3E}">
        <p14:creationId xmlns:p14="http://schemas.microsoft.com/office/powerpoint/2010/main" val="318830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ssc.gov/guidelines" TargetMode="External"/><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0">
            <a:extLst>
              <a:ext uri="{FF2B5EF4-FFF2-40B4-BE49-F238E27FC236}">
                <a16:creationId xmlns:a16="http://schemas.microsoft.com/office/drawing/2014/main" id="{1C091803-41C2-48E0-9228-5148460C747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11418" y="450221"/>
            <a:ext cx="4421661" cy="59488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2">
            <a:extLst>
              <a:ext uri="{FF2B5EF4-FFF2-40B4-BE49-F238E27FC236}">
                <a16:creationId xmlns:a16="http://schemas.microsoft.com/office/drawing/2014/main" id="{6166C6D1-23AC-49C4-BA07-238E4E9F8CE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440237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5" name="Rectangle 24">
            <a:extLst>
              <a:ext uri="{FF2B5EF4-FFF2-40B4-BE49-F238E27FC236}">
                <a16:creationId xmlns:a16="http://schemas.microsoft.com/office/drawing/2014/main" id="{B775CD93-9DF2-48CB-9F57-1BCA9A46C7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21269"/>
            <a:ext cx="6697525"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9" name="Picture Placeholder 8">
            <a:extLst>
              <a:ext uri="{FF2B5EF4-FFF2-40B4-BE49-F238E27FC236}">
                <a16:creationId xmlns:a16="http://schemas.microsoft.com/office/drawing/2014/main" id="{9A3D55DC-69A4-40B5-A826-BE65FB7C3605}"/>
              </a:ext>
            </a:extLst>
          </p:cNvPr>
          <p:cNvPicPr>
            <a:picLocks noGrp="1" noChangeAspect="1"/>
          </p:cNvPicPr>
          <p:nvPr>
            <p:ph type="pic" idx="1"/>
          </p:nvPr>
        </p:nvPicPr>
        <p:blipFill rotWithShape="1">
          <a:blip r:embed="rId2"/>
          <a:srcRect/>
          <a:stretch/>
        </p:blipFill>
        <p:spPr>
          <a:xfrm>
            <a:off x="5143500" y="3008641"/>
            <a:ext cx="1905004" cy="841594"/>
          </a:xfrm>
          <a:prstGeom prst="rect">
            <a:avLst/>
          </a:prstGeom>
        </p:spPr>
      </p:pic>
      <p:sp>
        <p:nvSpPr>
          <p:cNvPr id="27" name="Rectangle 26">
            <a:extLst>
              <a:ext uri="{FF2B5EF4-FFF2-40B4-BE49-F238E27FC236}">
                <a16:creationId xmlns:a16="http://schemas.microsoft.com/office/drawing/2014/main" id="{E186B68C-84BC-4A6E-99D1-EE87483C134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8949" y="450221"/>
            <a:ext cx="2115455" cy="1898903"/>
          </a:xfrm>
          <a:prstGeom prst="rect">
            <a:avLst/>
          </a:prstGeom>
          <a:solidFill>
            <a:srgbClr val="51BCBD"/>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9BF1822-0E63-447E-B2F5-B18EBED4A97E}"/>
              </a:ext>
            </a:extLst>
          </p:cNvPr>
          <p:cNvSpPr>
            <a:spLocks noGrp="1"/>
          </p:cNvSpPr>
          <p:nvPr>
            <p:ph type="title"/>
          </p:nvPr>
        </p:nvSpPr>
        <p:spPr>
          <a:xfrm>
            <a:off x="774700" y="762000"/>
            <a:ext cx="3759200" cy="3340100"/>
          </a:xfrm>
        </p:spPr>
        <p:txBody>
          <a:bodyPr vert="horz" lIns="91440" tIns="45720" rIns="91440" bIns="45720" rtlCol="0" anchor="ctr">
            <a:normAutofit/>
          </a:bodyPr>
          <a:lstStyle/>
          <a:p>
            <a:r>
              <a:rPr lang="en-US" sz="4400" kern="1200">
                <a:solidFill>
                  <a:srgbClr val="FFFFFF"/>
                </a:solidFill>
                <a:latin typeface="+mj-lt"/>
                <a:ea typeface="+mj-ea"/>
                <a:cs typeface="+mj-cs"/>
              </a:rPr>
              <a:t>Ethics as Culture </a:t>
            </a:r>
            <a:br>
              <a:rPr lang="en-US" sz="4400" kern="1200">
                <a:solidFill>
                  <a:srgbClr val="FFFFFF"/>
                </a:solidFill>
                <a:latin typeface="+mj-lt"/>
                <a:ea typeface="+mj-ea"/>
                <a:cs typeface="+mj-cs"/>
              </a:rPr>
            </a:br>
            <a:r>
              <a:rPr lang="en-US" sz="4400" kern="1200">
                <a:solidFill>
                  <a:srgbClr val="FFFFFF"/>
                </a:solidFill>
                <a:latin typeface="+mj-lt"/>
                <a:ea typeface="+mj-ea"/>
                <a:cs typeface="+mj-cs"/>
              </a:rPr>
              <a:t>key elements</a:t>
            </a:r>
          </a:p>
        </p:txBody>
      </p:sp>
      <p:sp>
        <p:nvSpPr>
          <p:cNvPr id="4" name="Text Placeholder 3">
            <a:extLst>
              <a:ext uri="{FF2B5EF4-FFF2-40B4-BE49-F238E27FC236}">
                <a16:creationId xmlns:a16="http://schemas.microsoft.com/office/drawing/2014/main" id="{64D1B561-2BC1-4ADB-BC43-0606B692C2C0}"/>
              </a:ext>
            </a:extLst>
          </p:cNvPr>
          <p:cNvSpPr>
            <a:spLocks noGrp="1"/>
          </p:cNvSpPr>
          <p:nvPr>
            <p:ph type="body" sz="half" idx="2"/>
          </p:nvPr>
        </p:nvSpPr>
        <p:spPr>
          <a:xfrm>
            <a:off x="7443469" y="531845"/>
            <a:ext cx="4289610" cy="5776676"/>
          </a:xfrm>
        </p:spPr>
        <p:txBody>
          <a:bodyPr vert="horz" lIns="91440" tIns="45720" rIns="91440" bIns="45720" rtlCol="0" anchor="ctr">
            <a:normAutofit/>
          </a:bodyPr>
          <a:lstStyle/>
          <a:p>
            <a:pPr lvl="0" fontAlgn="base">
              <a:spcBef>
                <a:spcPts val="1200"/>
              </a:spcBef>
              <a:spcAft>
                <a:spcPct val="0"/>
              </a:spcAft>
              <a:buClr>
                <a:srgbClr val="6A9199"/>
              </a:buClr>
              <a:buSzPct val="85000"/>
              <a:defRPr/>
            </a:pPr>
            <a:r>
              <a:rPr lang="en-US" sz="1050" b="1" u="sng" dirty="0">
                <a:solidFill>
                  <a:schemeClr val="bg2">
                    <a:lumMod val="50000"/>
                  </a:schemeClr>
                </a:solidFill>
              </a:rPr>
              <a:t>Stage One (primary)  – Key Elements of a Culture of Ethics</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 Appoint an ethics program manager to oversee your ethics-related initiatives. Conduct bi-annual meetings with senior leadership to report on compliance and effectiveness of ethics initiatives.</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Develop a code of conduct/ethics credo stating your position on ethics within your organization.</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Clarify that your company’s policies, especially those related to ethics and compliance, are communicated and enforced consistently throughout the organization.  Ensure policies are easily accessible and review them annually.</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Incorporate ethical principles into your human resources programs.</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Conduct ethics training as part of your onboarding and new hire orientation.</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Establish an ethics hotline and other monitoring tools (i.e. annual employee survey) that provide employees with an opportunity to confidentially report issues, seek guidance and provide feedback.</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Review the federal sentencing guidelines for other base-level guidance on legal compliance and requirements (</a:t>
            </a:r>
            <a:r>
              <a:rPr lang="en-US" sz="1050" dirty="0">
                <a:solidFill>
                  <a:schemeClr val="bg2">
                    <a:lumMod val="50000"/>
                  </a:schemeClr>
                </a:solidFill>
                <a:hlinkClick r:id="rId3"/>
              </a:rPr>
              <a:t>www.ussc.gov/guidelines</a:t>
            </a:r>
            <a:r>
              <a:rPr lang="en-US" sz="1050" dirty="0">
                <a:solidFill>
                  <a:schemeClr val="bg2">
                    <a:lumMod val="50000"/>
                  </a:schemeClr>
                </a:solidFill>
              </a:rPr>
              <a:t>). Review existing laws and regulations that apply to your business.</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Incorporate your agency’s commitment to ethical business decision-making into internal and external communications with employees, clients, business partners, etc.</a:t>
            </a:r>
          </a:p>
          <a:p>
            <a:pPr marL="171450" lvl="0" indent="-228600" fontAlgn="base">
              <a:spcBef>
                <a:spcPts val="1200"/>
              </a:spcBef>
              <a:spcAft>
                <a:spcPct val="0"/>
              </a:spcAft>
              <a:buClr>
                <a:srgbClr val="6A9199"/>
              </a:buClr>
              <a:buSzPct val="85000"/>
              <a:buFont typeface="Arial" panose="020B0604020202020204" pitchFamily="34" charset="0"/>
              <a:buChar char="•"/>
              <a:defRPr/>
            </a:pPr>
            <a:r>
              <a:rPr lang="en-US" sz="1050" dirty="0">
                <a:solidFill>
                  <a:schemeClr val="bg2">
                    <a:lumMod val="50000"/>
                  </a:schemeClr>
                </a:solidFill>
              </a:rPr>
              <a:t>The CEO must accept ultimate responsibility for the organization’s ethical values, decisions and actions.  He/she must demonstrate support and provide input and direction.</a:t>
            </a:r>
          </a:p>
          <a:p>
            <a:pPr indent="-228600">
              <a:buFont typeface="Arial" panose="020B0604020202020204" pitchFamily="34" charset="0"/>
              <a:buChar char="•"/>
            </a:pPr>
            <a:endParaRPr lang="en-US" sz="800" dirty="0"/>
          </a:p>
        </p:txBody>
      </p:sp>
    </p:spTree>
    <p:extLst>
      <p:ext uri="{BB962C8B-B14F-4D97-AF65-F5344CB8AC3E}">
        <p14:creationId xmlns:p14="http://schemas.microsoft.com/office/powerpoint/2010/main" val="148424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7CD16E-B3C9-4C35-9EE5-1DE79474C4F6}"/>
              </a:ext>
            </a:extLst>
          </p:cNvPr>
          <p:cNvSpPr/>
          <p:nvPr/>
        </p:nvSpPr>
        <p:spPr>
          <a:xfrm>
            <a:off x="3048000" y="566678"/>
            <a:ext cx="6096000" cy="5724644"/>
          </a:xfrm>
          <a:prstGeom prst="rect">
            <a:avLst/>
          </a:prstGeom>
        </p:spPr>
        <p:txBody>
          <a:bodyPr>
            <a:spAutoFit/>
          </a:bodyPr>
          <a:lstStyle/>
          <a:p>
            <a:pPr lvl="0" fontAlgn="base">
              <a:spcBef>
                <a:spcPts val="1200"/>
              </a:spcBef>
              <a:spcAft>
                <a:spcPct val="0"/>
              </a:spcAft>
              <a:buClr>
                <a:srgbClr val="6A9199"/>
              </a:buClr>
              <a:buSzPct val="85000"/>
              <a:defRPr/>
            </a:pPr>
            <a:r>
              <a:rPr lang="en-US" sz="2000" u="sng" dirty="0">
                <a:solidFill>
                  <a:srgbClr val="5D6B6E"/>
                </a:solidFill>
                <a:latin typeface="Calibri" pitchFamily="34" charset="0"/>
                <a:ea typeface="ＭＳ Ｐゴシック" charset="0"/>
              </a:rPr>
              <a:t>Stage Two (intermediate) </a:t>
            </a:r>
            <a:r>
              <a:rPr lang="en-US" sz="1600" u="sng" dirty="0">
                <a:solidFill>
                  <a:srgbClr val="5D6B6E"/>
                </a:solidFill>
                <a:latin typeface="Calibri" pitchFamily="34" charset="0"/>
                <a:ea typeface="ＭＳ Ｐゴシック" charset="0"/>
              </a:rPr>
              <a:t>– Key Elements of a Culture of Ethics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Incorporate existing associations' codes of ethics into your policies and guidelines (i.e. U.S. Council of Public Relations Firms’ Code of Ethics and Principles and the Public Relations Society of America (PRSA) Member Code of Ethics.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Create an ethics panel. Involve senior counselors from each functional and geographic region to provide input into cultural or functional aspects of your ethics goals.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Establish an annual refresher training on ethics for all employees. Monitor the training content and facilitator effectiveness through post-training assessment tools.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Establish a system of period spot check audits of contracts, client invoices and related procedures.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Inform clients, suppliers and other stakeholders of your commitment to ethics and your expectations of them.</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Establish an ethics helpline or point of contact(s) to assist employees with policy, human resources, legal, compliance or other related questions.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At least every two years, review and update ethics communications, activities and materials to keep efforts fresh, creative and relevant. </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Partner with an outside ethics professional for a third-party review.</a:t>
            </a:r>
          </a:p>
        </p:txBody>
      </p:sp>
      <p:pic>
        <p:nvPicPr>
          <p:cNvPr id="6" name="Picture 5">
            <a:extLst>
              <a:ext uri="{FF2B5EF4-FFF2-40B4-BE49-F238E27FC236}">
                <a16:creationId xmlns:a16="http://schemas.microsoft.com/office/drawing/2014/main" id="{11BCFDA0-6038-4232-A9F3-5C88A4BCBD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952925" cy="1996580"/>
          </a:xfrm>
          <a:prstGeom prst="rect">
            <a:avLst/>
          </a:prstGeom>
        </p:spPr>
      </p:pic>
    </p:spTree>
    <p:extLst>
      <p:ext uri="{BB962C8B-B14F-4D97-AF65-F5344CB8AC3E}">
        <p14:creationId xmlns:p14="http://schemas.microsoft.com/office/powerpoint/2010/main" val="2696550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52D5B6-E131-44CE-8293-0511B15AA3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952925" cy="1996580"/>
          </a:xfrm>
          <a:prstGeom prst="rect">
            <a:avLst/>
          </a:prstGeom>
        </p:spPr>
      </p:pic>
      <p:sp>
        <p:nvSpPr>
          <p:cNvPr id="3" name="Rectangle 2">
            <a:extLst>
              <a:ext uri="{FF2B5EF4-FFF2-40B4-BE49-F238E27FC236}">
                <a16:creationId xmlns:a16="http://schemas.microsoft.com/office/drawing/2014/main" id="{E1CF12D0-D0AC-4684-813B-9AF588167335}"/>
              </a:ext>
            </a:extLst>
          </p:cNvPr>
          <p:cNvSpPr/>
          <p:nvPr/>
        </p:nvSpPr>
        <p:spPr>
          <a:xfrm>
            <a:off x="3048000" y="1320731"/>
            <a:ext cx="6096000" cy="4216539"/>
          </a:xfrm>
          <a:prstGeom prst="rect">
            <a:avLst/>
          </a:prstGeom>
        </p:spPr>
        <p:txBody>
          <a:bodyPr>
            <a:spAutoFit/>
          </a:bodyPr>
          <a:lstStyle/>
          <a:p>
            <a:pPr lvl="0" fontAlgn="base">
              <a:spcBef>
                <a:spcPts val="1200"/>
              </a:spcBef>
              <a:spcAft>
                <a:spcPct val="0"/>
              </a:spcAft>
              <a:buClr>
                <a:srgbClr val="6A9199"/>
              </a:buClr>
              <a:buSzPct val="85000"/>
              <a:defRPr/>
            </a:pPr>
            <a:r>
              <a:rPr lang="en-US" sz="2000" u="sng" dirty="0">
                <a:solidFill>
                  <a:srgbClr val="5D6B6E"/>
                </a:solidFill>
                <a:latin typeface="Calibri" pitchFamily="34" charset="0"/>
                <a:ea typeface="ＭＳ Ｐゴシック" charset="0"/>
              </a:rPr>
              <a:t>Stage Three –  (advanced) Other Opportunities to Grow and Nurture a Culture of Ethics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Join a national, regional or international ethics association to enhance your knowledge and evaluate best practices of other organizations (for example, the Ethics and Compliance Officers Association – ECOA).</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Consider attending external ethics educational opportunities or programs.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Integrate ethics into all company publications.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Inform clients and other stakeholders of your commitment to ethics via your website, blogs or other communications channels.</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Translate communications into local languages, as appropriate.  Consider global customs and laws as you review and integrate your ethics initiatives into your organization. </a:t>
            </a:r>
          </a:p>
          <a:p>
            <a:pPr marL="171450" lvl="0" indent="-171450" fontAlgn="base">
              <a:spcBef>
                <a:spcPts val="1200"/>
              </a:spcBef>
              <a:spcAft>
                <a:spcPct val="0"/>
              </a:spcAft>
              <a:buClr>
                <a:srgbClr val="6A9199"/>
              </a:buClr>
              <a:buSzPct val="85000"/>
              <a:buFont typeface="Wingdings" pitchFamily="2" charset="2"/>
              <a:buChar char="q"/>
              <a:defRPr/>
            </a:pPr>
            <a:r>
              <a:rPr lang="en-US" sz="1400" dirty="0">
                <a:solidFill>
                  <a:srgbClr val="5D6B6E"/>
                </a:solidFill>
                <a:latin typeface="Calibri" pitchFamily="34" charset="0"/>
                <a:ea typeface="ＭＳ Ｐゴシック" charset="0"/>
              </a:rPr>
              <a:t>Reinforce your ethical commitment by developing a creative look and feel for all communications materials.</a:t>
            </a:r>
          </a:p>
        </p:txBody>
      </p:sp>
    </p:spTree>
    <p:extLst>
      <p:ext uri="{BB962C8B-B14F-4D97-AF65-F5344CB8AC3E}">
        <p14:creationId xmlns:p14="http://schemas.microsoft.com/office/powerpoint/2010/main" val="1978189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TotalTime>
  <Words>570</Words>
  <Application>Microsoft Office PowerPoint</Application>
  <PresentationFormat>Widescreen</PresentationFormat>
  <Paragraphs>27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ＭＳ Ｐゴシック</vt:lpstr>
      <vt:lpstr>Arial</vt:lpstr>
      <vt:lpstr>Calibri</vt:lpstr>
      <vt:lpstr>Calibri Light</vt:lpstr>
      <vt:lpstr>Wingdings</vt:lpstr>
      <vt:lpstr>Office Theme</vt:lpstr>
      <vt:lpstr>Ethics as Culture  key elements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as Culture  key elements</dc:title>
  <dc:creator>Harris, AleGryan</dc:creator>
  <cp:lastModifiedBy>Harris, AleGryan</cp:lastModifiedBy>
  <cp:revision>2</cp:revision>
  <dcterms:created xsi:type="dcterms:W3CDTF">2018-01-25T16:11:35Z</dcterms:created>
  <dcterms:modified xsi:type="dcterms:W3CDTF">2018-01-25T16:20:53Z</dcterms:modified>
</cp:coreProperties>
</file>