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61" r:id="rId3"/>
    <p:sldId id="276" r:id="rId4"/>
    <p:sldId id="262" r:id="rId5"/>
    <p:sldId id="259" r:id="rId6"/>
    <p:sldId id="278" r:id="rId7"/>
    <p:sldId id="263" r:id="rId8"/>
    <p:sldId id="267" r:id="rId9"/>
    <p:sldId id="264" r:id="rId10"/>
    <p:sldId id="268" r:id="rId11"/>
    <p:sldId id="277" r:id="rId12"/>
    <p:sldId id="266" r:id="rId13"/>
    <p:sldId id="279"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A2A6"/>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8411"/>
  </p:normalViewPr>
  <p:slideViewPr>
    <p:cSldViewPr snapToGrid="0" snapToObjects="1" showGuides="1">
      <p:cViewPr varScale="1">
        <p:scale>
          <a:sx n="92" d="100"/>
          <a:sy n="92" d="100"/>
        </p:scale>
        <p:origin x="-1272" y="-102"/>
      </p:cViewPr>
      <p:guideLst>
        <p:guide orient="horz" pos="2160"/>
        <p:guide pos="3840"/>
      </p:guideLst>
    </p:cSldViewPr>
  </p:slideViewPr>
  <p:notesTextViewPr>
    <p:cViewPr>
      <p:scale>
        <a:sx n="1" d="1"/>
        <a:sy n="1" d="1"/>
      </p:scale>
      <p:origin x="0" y="0"/>
    </p:cViewPr>
  </p:notesTextViewPr>
  <p:notesViewPr>
    <p:cSldViewPr snapToGrid="0" snapToObjects="1" showGuides="1">
      <p:cViewPr>
        <p:scale>
          <a:sx n="140" d="100"/>
          <a:sy n="140" d="100"/>
        </p:scale>
        <p:origin x="2760" y="-13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3.3664534443549297E-2"/>
          <c:y val="3.3570331878618902E-2"/>
          <c:w val="0.766937838467735"/>
          <c:h val="0.93285933624276196"/>
        </c:manualLayout>
      </c:layout>
      <c:barChart>
        <c:barDir val="bar"/>
        <c:grouping val="stacked"/>
        <c:varyColors val="0"/>
        <c:ser>
          <c:idx val="0"/>
          <c:order val="0"/>
          <c:tx>
            <c:strRef>
              <c:f>Sheet1!$B$1</c:f>
              <c:strCache>
                <c:ptCount val="1"/>
                <c:pt idx="0">
                  <c:v>Series 1</c:v>
                </c:pt>
              </c:strCache>
            </c:strRef>
          </c:tx>
          <c:spPr>
            <a:solidFill>
              <a:srgbClr val="53A2A6"/>
            </a:solidFill>
          </c:spPr>
          <c:invertIfNegative val="0"/>
          <c:cat>
            <c:strRef>
              <c:f>Sheet1!$A$2:$A$8</c:f>
              <c:strCache>
                <c:ptCount val="7"/>
                <c:pt idx="0">
                  <c:v>Angry Birds</c:v>
                </c:pt>
                <c:pt idx="1">
                  <c:v>Twitter</c:v>
                </c:pt>
                <c:pt idx="2">
                  <c:v>Facebook</c:v>
                </c:pt>
                <c:pt idx="3">
                  <c:v>Internet</c:v>
                </c:pt>
                <c:pt idx="4">
                  <c:v>iPod</c:v>
                </c:pt>
                <c:pt idx="5">
                  <c:v>TV</c:v>
                </c:pt>
                <c:pt idx="6">
                  <c:v>Radio</c:v>
                </c:pt>
              </c:strCache>
            </c:strRef>
          </c:cat>
          <c:val>
            <c:numRef>
              <c:f>Sheet1!$B$2:$B$8</c:f>
              <c:numCache>
                <c:formatCode>General</c:formatCode>
                <c:ptCount val="7"/>
                <c:pt idx="0">
                  <c:v>0.1</c:v>
                </c:pt>
                <c:pt idx="1">
                  <c:v>0.75</c:v>
                </c:pt>
                <c:pt idx="2">
                  <c:v>1</c:v>
                </c:pt>
                <c:pt idx="3">
                  <c:v>3</c:v>
                </c:pt>
                <c:pt idx="4">
                  <c:v>4</c:v>
                </c:pt>
                <c:pt idx="5">
                  <c:v>13</c:v>
                </c:pt>
                <c:pt idx="6">
                  <c:v>38</c:v>
                </c:pt>
              </c:numCache>
            </c:numRef>
          </c:val>
          <c:extLst xmlns:c16r2="http://schemas.microsoft.com/office/drawing/2015/06/chart">
            <c:ext xmlns:c16="http://schemas.microsoft.com/office/drawing/2014/chart" uri="{C3380CC4-5D6E-409C-BE32-E72D297353CC}">
              <c16:uniqueId val="{00000000-7E85-41E8-A92F-6493CDE9F1D9}"/>
            </c:ext>
          </c:extLst>
        </c:ser>
        <c:ser>
          <c:idx val="1"/>
          <c:order val="1"/>
          <c:tx>
            <c:strRef>
              <c:f>Sheet1!$C$1</c:f>
              <c:strCache>
                <c:ptCount val="1"/>
                <c:pt idx="0">
                  <c:v>Column1</c:v>
                </c:pt>
              </c:strCache>
            </c:strRef>
          </c:tx>
          <c:invertIfNegative val="0"/>
          <c:cat>
            <c:strRef>
              <c:f>Sheet1!$A$2:$A$8</c:f>
              <c:strCache>
                <c:ptCount val="7"/>
                <c:pt idx="0">
                  <c:v>Angry Birds</c:v>
                </c:pt>
                <c:pt idx="1">
                  <c:v>Twitter</c:v>
                </c:pt>
                <c:pt idx="2">
                  <c:v>Facebook</c:v>
                </c:pt>
                <c:pt idx="3">
                  <c:v>Internet</c:v>
                </c:pt>
                <c:pt idx="4">
                  <c:v>iPod</c:v>
                </c:pt>
                <c:pt idx="5">
                  <c:v>TV</c:v>
                </c:pt>
                <c:pt idx="6">
                  <c:v>Radio</c:v>
                </c:pt>
              </c:strCache>
            </c:strRef>
          </c:cat>
          <c:val>
            <c:numRef>
              <c:f>Sheet1!$C$2:$C$8</c:f>
              <c:numCache>
                <c:formatCode>General</c:formatCode>
                <c:ptCount val="7"/>
              </c:numCache>
            </c:numRef>
          </c:val>
          <c:extLst xmlns:c16r2="http://schemas.microsoft.com/office/drawing/2015/06/chart">
            <c:ext xmlns:c16="http://schemas.microsoft.com/office/drawing/2014/chart" uri="{C3380CC4-5D6E-409C-BE32-E72D297353CC}">
              <c16:uniqueId val="{00000001-7E85-41E8-A92F-6493CDE9F1D9}"/>
            </c:ext>
          </c:extLst>
        </c:ser>
        <c:ser>
          <c:idx val="2"/>
          <c:order val="2"/>
          <c:tx>
            <c:strRef>
              <c:f>Sheet1!$D$1</c:f>
              <c:strCache>
                <c:ptCount val="1"/>
                <c:pt idx="0">
                  <c:v>Series 3</c:v>
                </c:pt>
              </c:strCache>
            </c:strRef>
          </c:tx>
          <c:invertIfNegative val="0"/>
          <c:cat>
            <c:strRef>
              <c:f>Sheet1!$A$2:$A$8</c:f>
              <c:strCache>
                <c:ptCount val="7"/>
                <c:pt idx="0">
                  <c:v>Angry Birds</c:v>
                </c:pt>
                <c:pt idx="1">
                  <c:v>Twitter</c:v>
                </c:pt>
                <c:pt idx="2">
                  <c:v>Facebook</c:v>
                </c:pt>
                <c:pt idx="3">
                  <c:v>Internet</c:v>
                </c:pt>
                <c:pt idx="4">
                  <c:v>iPod</c:v>
                </c:pt>
                <c:pt idx="5">
                  <c:v>TV</c:v>
                </c:pt>
                <c:pt idx="6">
                  <c:v>Radio</c:v>
                </c:pt>
              </c:strCache>
            </c:strRef>
          </c:cat>
          <c:val>
            <c:numRef>
              <c:f>Sheet1!$D$2:$D$8</c:f>
              <c:numCache>
                <c:formatCode>General</c:formatCode>
                <c:ptCount val="7"/>
              </c:numCache>
            </c:numRef>
          </c:val>
          <c:extLst xmlns:c16r2="http://schemas.microsoft.com/office/drawing/2015/06/chart">
            <c:ext xmlns:c16="http://schemas.microsoft.com/office/drawing/2014/chart" uri="{C3380CC4-5D6E-409C-BE32-E72D297353CC}">
              <c16:uniqueId val="{00000002-7E85-41E8-A92F-6493CDE9F1D9}"/>
            </c:ext>
          </c:extLst>
        </c:ser>
        <c:dLbls>
          <c:showLegendKey val="0"/>
          <c:showVal val="0"/>
          <c:showCatName val="0"/>
          <c:showSerName val="0"/>
          <c:showPercent val="0"/>
          <c:showBubbleSize val="0"/>
        </c:dLbls>
        <c:gapWidth val="150"/>
        <c:overlap val="100"/>
        <c:axId val="100808192"/>
        <c:axId val="100809728"/>
      </c:barChart>
      <c:catAx>
        <c:axId val="100808192"/>
        <c:scaling>
          <c:orientation val="minMax"/>
        </c:scaling>
        <c:delete val="1"/>
        <c:axPos val="l"/>
        <c:numFmt formatCode="General" sourceLinked="0"/>
        <c:majorTickMark val="out"/>
        <c:minorTickMark val="none"/>
        <c:tickLblPos val="nextTo"/>
        <c:crossAx val="100809728"/>
        <c:crosses val="autoZero"/>
        <c:auto val="1"/>
        <c:lblAlgn val="ctr"/>
        <c:lblOffset val="100"/>
        <c:noMultiLvlLbl val="0"/>
      </c:catAx>
      <c:valAx>
        <c:axId val="100809728"/>
        <c:scaling>
          <c:orientation val="minMax"/>
        </c:scaling>
        <c:delete val="1"/>
        <c:axPos val="b"/>
        <c:numFmt formatCode="General" sourceLinked="1"/>
        <c:majorTickMark val="out"/>
        <c:minorTickMark val="none"/>
        <c:tickLblPos val="nextTo"/>
        <c:crossAx val="1008081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FDB65-C6E3-BD4B-8E62-A09956788759}" type="datetimeFigureOut">
              <a:rPr lang="en-US" smtClean="0"/>
              <a:t>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F6759-FAD8-6647-9C2A-8EDC876C9C91}" type="slidenum">
              <a:rPr lang="en-US" smtClean="0"/>
              <a:t>‹#›</a:t>
            </a:fld>
            <a:endParaRPr lang="en-US"/>
          </a:p>
        </p:txBody>
      </p:sp>
    </p:spTree>
    <p:extLst>
      <p:ext uri="{BB962C8B-B14F-4D97-AF65-F5344CB8AC3E}">
        <p14:creationId xmlns:p14="http://schemas.microsoft.com/office/powerpoint/2010/main" val="92273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1</a:t>
            </a:fld>
            <a:endParaRPr lang="en-US"/>
          </a:p>
        </p:txBody>
      </p:sp>
    </p:spTree>
    <p:extLst>
      <p:ext uri="{BB962C8B-B14F-4D97-AF65-F5344CB8AC3E}">
        <p14:creationId xmlns:p14="http://schemas.microsoft.com/office/powerpoint/2010/main" val="2118168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701" indent="-172701" defTabSz="921066">
              <a:defRPr/>
            </a:pPr>
            <a:r>
              <a:rPr lang="en-US" dirty="0"/>
              <a:t>Social media is a very powerful, professional tool, but it presents its own set of ethical situations or dilemmas. </a:t>
            </a:r>
          </a:p>
          <a:p>
            <a:pPr marL="172701" indent="-172701" defTabSz="921066">
              <a:defRPr/>
            </a:pPr>
            <a:r>
              <a:rPr lang="en-US" dirty="0"/>
              <a:t>The point of this slide is to demonstrate the decisions within the social media world should be given the same ethical consideration.  </a:t>
            </a:r>
          </a:p>
          <a:p>
            <a:r>
              <a:rPr lang="en-US" dirty="0"/>
              <a:t>It is important to realize the scope of what you do on social media may not only affect you, but can affect your clients/colleagues/and other stakeholders as well. </a:t>
            </a:r>
            <a:endParaRPr lang="en-US" dirty="0" smtClean="0"/>
          </a:p>
          <a:p>
            <a:endParaRPr lang="en-US" dirty="0"/>
          </a:p>
          <a:p>
            <a:r>
              <a:rPr lang="en-US" dirty="0"/>
              <a:t>As this slide shows, there are an ever growing amount of platforms, blogs, sites and tools out there and as communications professionals we need to understand the impact a mistake can have. It is important to consider your social media posts, comments and other activities </a:t>
            </a:r>
            <a:r>
              <a:rPr lang="en-US" u="sng" dirty="0">
                <a:solidFill>
                  <a:srgbClr val="FF0000"/>
                </a:solidFill>
              </a:rPr>
              <a:t>from the</a:t>
            </a:r>
            <a:r>
              <a:rPr lang="en-US" u="sng" baseline="0" dirty="0">
                <a:solidFill>
                  <a:srgbClr val="FF0000"/>
                </a:solidFill>
              </a:rPr>
              <a:t> local market, country and regulatory perspectives. </a:t>
            </a:r>
          </a:p>
          <a:p>
            <a:r>
              <a:rPr lang="en-US" dirty="0"/>
              <a:t>Remember, no one has complete privacy. Whether we like it or not, our every activity and every word (spoken or written) can easily be documented and posted online for all the web to see. </a:t>
            </a:r>
          </a:p>
          <a:p>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11</a:t>
            </a:fld>
            <a:endParaRPr lang="en-US"/>
          </a:p>
        </p:txBody>
      </p:sp>
    </p:spTree>
    <p:extLst>
      <p:ext uri="{BB962C8B-B14F-4D97-AF65-F5344CB8AC3E}">
        <p14:creationId xmlns:p14="http://schemas.microsoft.com/office/powerpoint/2010/main" val="318412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Needless to say it’s very important that you abide by our confidentiality policy as well as the other agreements you signed when joining the firm (i.e. protective covenant (non-compete/non-solicitation) in the US).</a:t>
            </a:r>
          </a:p>
          <a:p>
            <a:pPr marL="171450" marR="0" lvl="0" indent="-17145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Definition: Non/compete – Non/solicitation agreements are standard in our industry. Typically these agreements prohibit employees who leave their organization to recruit certain clients and employees for a specified amount of time after their departure. </a:t>
            </a:r>
          </a:p>
          <a:p>
            <a:pPr marL="171450" marR="0" lvl="0" indent="-17145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If you did have a non-compete/non-solicitation agreement with a previous employer/client, it’s your responsibility to make sure you abide by the all of the terms.</a:t>
            </a:r>
          </a:p>
          <a:p>
            <a:pPr marL="347663" marR="0" lvl="1" indent="-171450" algn="l" defTabSz="914400" rtl="0" eaLnBrk="1" fontAlgn="auto" latinLnBrk="0" hangingPunct="1">
              <a:lnSpc>
                <a:spcPct val="100000"/>
              </a:lnSpc>
              <a:spcBef>
                <a:spcPts val="0"/>
              </a:spcBef>
              <a:spcAft>
                <a:spcPts val="0"/>
              </a:spcAft>
              <a:buClr>
                <a:srgbClr val="8064A2"/>
              </a:buClr>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Employees are responsible for “self-policing” any previous agreements and terms. </a:t>
            </a:r>
          </a:p>
          <a:p>
            <a:pPr marL="347663" marR="0" lvl="1" indent="-171450" algn="l" defTabSz="914400" rtl="0" eaLnBrk="1" fontAlgn="auto" latinLnBrk="0" hangingPunct="1">
              <a:lnSpc>
                <a:spcPct val="100000"/>
              </a:lnSpc>
              <a:spcBef>
                <a:spcPts val="0"/>
              </a:spcBef>
              <a:spcAft>
                <a:spcPts val="0"/>
              </a:spcAft>
              <a:buClr>
                <a:srgbClr val="8064A2"/>
              </a:buClr>
              <a:buSzTx/>
              <a:buFont typeface="Arial" pitchFamily="34" charset="0"/>
              <a:buChar char="•"/>
              <a:tabLst/>
              <a:defRPr/>
            </a:pPr>
            <a:r>
              <a:rPr kumimoji="0" lang="en-US" sz="1200" b="0" i="0" u="none" strike="noStrike" kern="1200" cap="none" spc="0" normalizeH="0" baseline="0" noProof="0" dirty="0">
                <a:ln>
                  <a:noFill/>
                </a:ln>
                <a:solidFill>
                  <a:srgbClr val="5E656A"/>
                </a:solidFill>
                <a:effectLst/>
                <a:uLnTx/>
                <a:uFillTx/>
                <a:latin typeface="+mn-lt"/>
                <a:ea typeface="+mn-ea"/>
                <a:cs typeface="+mn-cs"/>
              </a:rPr>
              <a:t>For example, if you have a non-solicitation agreement with your former employer, and the agreement states that you will not “solicit” employees from your former employer, this means you cannot recruit employees to join our firm for a specified amount of time (typically a year but it could be longer or shorter, depending on the terms). </a:t>
            </a:r>
            <a:r>
              <a:rPr kumimoji="0" lang="en-US" sz="1200" b="0" i="0" u="none" strike="noStrike" kern="1200" cap="none" spc="0" normalizeH="0" baseline="0" noProof="0" dirty="0">
                <a:ln>
                  <a:noFill/>
                </a:ln>
                <a:solidFill>
                  <a:prstClr val="black"/>
                </a:solidFill>
                <a:effectLst/>
                <a:uLnTx/>
                <a:uFillTx/>
                <a:latin typeface="+mn-lt"/>
                <a:ea typeface="+mn-ea"/>
                <a:cs typeface="+mn-cs"/>
              </a:rPr>
              <a:t> </a:t>
            </a:r>
          </a:p>
          <a:p>
            <a:pPr marL="171450" marR="0" lvl="0" indent="-17145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It’s also important to remember any confidentiality agreements you signed with previous employers, regarding intellectual property and use of documents/materials, belong to the company and not the employee. We, as a company, do not condone use any materials that would violate previously signed agreements.</a:t>
            </a:r>
          </a:p>
          <a:p>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13</a:t>
            </a:fld>
            <a:endParaRPr lang="en-US"/>
          </a:p>
        </p:txBody>
      </p:sp>
    </p:spTree>
    <p:extLst>
      <p:ext uri="{BB962C8B-B14F-4D97-AF65-F5344CB8AC3E}">
        <p14:creationId xmlns:p14="http://schemas.microsoft.com/office/powerpoint/2010/main" val="3134191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Time to discuss scenarios. Ask trainees to turn to their workbooks.</a:t>
            </a:r>
          </a:p>
          <a:p>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14</a:t>
            </a:fld>
            <a:endParaRPr lang="en-US"/>
          </a:p>
        </p:txBody>
      </p:sp>
    </p:spTree>
    <p:extLst>
      <p:ext uri="{BB962C8B-B14F-4D97-AF65-F5344CB8AC3E}">
        <p14:creationId xmlns:p14="http://schemas.microsoft.com/office/powerpoint/2010/main" val="1036158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US" dirty="0">
                <a:latin typeface="Calibri" pitchFamily="34" charset="0"/>
              </a:rPr>
              <a:t>Let’s start by being sure we’re all on the same page – what exactly does ETHICS mean to you? </a:t>
            </a:r>
          </a:p>
          <a:p>
            <a:pPr marL="0" indent="0"/>
            <a:endParaRPr lang="en-US" dirty="0">
              <a:latin typeface="Calibri" pitchFamily="34" charset="0"/>
            </a:endParaRPr>
          </a:p>
          <a:p>
            <a:pPr marL="0" indent="0"/>
            <a:r>
              <a:rPr lang="en-US" dirty="0">
                <a:latin typeface="Calibri" pitchFamily="34" charset="0"/>
              </a:rPr>
              <a:t>Sets of formal and informal standards of conduct that people use to guide their behavior - standards are based on principles derived from such </a:t>
            </a:r>
            <a:r>
              <a:rPr lang="en-US" b="1" dirty="0">
                <a:latin typeface="Calibri" pitchFamily="34" charset="0"/>
              </a:rPr>
              <a:t>core values as</a:t>
            </a:r>
            <a:r>
              <a:rPr lang="en-US" b="1" baseline="0" dirty="0">
                <a:latin typeface="Calibri" pitchFamily="34" charset="0"/>
              </a:rPr>
              <a:t> </a:t>
            </a:r>
            <a:r>
              <a:rPr lang="en-US" b="1" dirty="0">
                <a:latin typeface="Calibri" pitchFamily="34" charset="0"/>
              </a:rPr>
              <a:t>honesty, respect, trust.</a:t>
            </a:r>
          </a:p>
        </p:txBody>
      </p:sp>
      <p:sp>
        <p:nvSpPr>
          <p:cNvPr id="4" name="Slide Number Placeholder 3"/>
          <p:cNvSpPr>
            <a:spLocks noGrp="1"/>
          </p:cNvSpPr>
          <p:nvPr>
            <p:ph type="sldNum" sz="quarter" idx="10"/>
          </p:nvPr>
        </p:nvSpPr>
        <p:spPr/>
        <p:txBody>
          <a:bodyPr/>
          <a:lstStyle/>
          <a:p>
            <a:fld id="{177F6759-FAD8-6647-9C2A-8EDC876C9C91}" type="slidenum">
              <a:rPr lang="en-US" smtClean="0"/>
              <a:t>2</a:t>
            </a:fld>
            <a:endParaRPr lang="en-US"/>
          </a:p>
        </p:txBody>
      </p:sp>
    </p:spTree>
    <p:extLst>
      <p:ext uri="{BB962C8B-B14F-4D97-AF65-F5344CB8AC3E}">
        <p14:creationId xmlns:p14="http://schemas.microsoft.com/office/powerpoint/2010/main" val="169672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Ethical leadership begins with an understanding of and a commitment to a core values. An ethical culture cannot simply be built on an employee signing a memo </a:t>
            </a:r>
            <a:r>
              <a:rPr lang="mr-IN" dirty="0"/>
              <a:t>–</a:t>
            </a:r>
            <a:r>
              <a:rPr lang="en-US" dirty="0"/>
              <a:t> management has to engage and consistently reinforce the core values of the firm through trainings, internal communications.</a:t>
            </a:r>
          </a:p>
          <a:p>
            <a:r>
              <a:rPr lang="en-US" dirty="0"/>
              <a:t>Employers should create and maintain a work environment in which employees and non-employees are treated with dignity, civility and respect, where harassment of any kind will not be tolerated. Supervisors should model and promote positive and respectful communication where everyone feels heard and able to honestly express themselves, even if they need to tell someone that the conversation is unprofessional. </a:t>
            </a:r>
          </a:p>
        </p:txBody>
      </p:sp>
      <p:sp>
        <p:nvSpPr>
          <p:cNvPr id="4" name="Slide Number Placeholder 3"/>
          <p:cNvSpPr>
            <a:spLocks noGrp="1"/>
          </p:cNvSpPr>
          <p:nvPr>
            <p:ph type="sldNum" sz="quarter" idx="10"/>
          </p:nvPr>
        </p:nvSpPr>
        <p:spPr/>
        <p:txBody>
          <a:bodyPr/>
          <a:lstStyle/>
          <a:p>
            <a:fld id="{177F6759-FAD8-6647-9C2A-8EDC876C9C91}" type="slidenum">
              <a:rPr lang="en-US" smtClean="0"/>
              <a:t>4</a:t>
            </a:fld>
            <a:endParaRPr lang="en-US"/>
          </a:p>
        </p:txBody>
      </p:sp>
    </p:spTree>
    <p:extLst>
      <p:ext uri="{BB962C8B-B14F-4D97-AF65-F5344CB8AC3E}">
        <p14:creationId xmlns:p14="http://schemas.microsoft.com/office/powerpoint/2010/main" val="1663361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1167">
              <a:spcBef>
                <a:spcPct val="0"/>
              </a:spcBef>
              <a:defRPr/>
            </a:pPr>
            <a:r>
              <a:rPr lang="en-US" dirty="0">
                <a:latin typeface="Calibri" pitchFamily="34" charset="0"/>
              </a:rPr>
              <a:t>Note about slide: If you use tools to measure and audit your employees’ feelings about ethical commitments, display the results here.</a:t>
            </a:r>
            <a:r>
              <a:rPr lang="en-US" baseline="0" dirty="0">
                <a:latin typeface="Calibri" pitchFamily="34" charset="0"/>
              </a:rPr>
              <a:t> </a:t>
            </a:r>
            <a:r>
              <a:rPr lang="en-US" dirty="0">
                <a:latin typeface="Calibri" pitchFamily="34" charset="0"/>
              </a:rPr>
              <a:t>For example, if you conduct an employee engagement survey</a:t>
            </a:r>
            <a:r>
              <a:rPr lang="en-US" baseline="0" dirty="0">
                <a:latin typeface="Calibri" pitchFamily="34" charset="0"/>
              </a:rPr>
              <a:t> </a:t>
            </a:r>
            <a:r>
              <a:rPr lang="en-US" dirty="0">
                <a:latin typeface="Calibri" pitchFamily="34" charset="0"/>
              </a:rPr>
              <a:t>each year, you can display the questions and list the results, going back several years to show any change over time. </a:t>
            </a:r>
          </a:p>
          <a:p>
            <a:pPr marL="0" indent="0" defTabSz="921167">
              <a:spcBef>
                <a:spcPct val="0"/>
              </a:spcBef>
              <a:defRPr/>
            </a:pPr>
            <a:endParaRPr lang="en-US" dirty="0">
              <a:latin typeface="Calibri" pitchFamily="34" charset="0"/>
            </a:endParaRPr>
          </a:p>
          <a:p>
            <a:pPr marL="0" indent="0" defTabSz="921167">
              <a:spcBef>
                <a:spcPct val="0"/>
              </a:spcBef>
              <a:defRPr/>
            </a:pPr>
            <a:r>
              <a:rPr lang="en-US" dirty="0">
                <a:latin typeface="Calibri" pitchFamily="34" charset="0"/>
              </a:rPr>
              <a:t>Here are the latest results of the </a:t>
            </a:r>
            <a:r>
              <a:rPr lang="en-US" b="1" dirty="0">
                <a:solidFill>
                  <a:srgbClr val="FF0000"/>
                </a:solidFill>
                <a:latin typeface="Calibri" pitchFamily="34" charset="0"/>
              </a:rPr>
              <a:t>[employee survey name here] </a:t>
            </a:r>
            <a:r>
              <a:rPr lang="en-US" dirty="0">
                <a:latin typeface="Calibri" pitchFamily="34" charset="0"/>
              </a:rPr>
              <a:t>as it tracks employee attitudes toward our commitment to our ethical standards.</a:t>
            </a:r>
            <a:r>
              <a:rPr lang="en-US" baseline="0" dirty="0">
                <a:latin typeface="Calibri" pitchFamily="34" charset="0"/>
              </a:rPr>
              <a:t> </a:t>
            </a:r>
            <a:r>
              <a:rPr lang="en-US" dirty="0">
                <a:latin typeface="Calibri" pitchFamily="34" charset="0"/>
              </a:rPr>
              <a:t>What I see </a:t>
            </a:r>
            <a:r>
              <a:rPr lang="en-US" b="1" dirty="0">
                <a:solidFill>
                  <a:srgbClr val="FF0000"/>
                </a:solidFill>
                <a:latin typeface="Calibri" pitchFamily="34" charset="0"/>
              </a:rPr>
              <a:t>[insert information here]</a:t>
            </a:r>
            <a:r>
              <a:rPr lang="en-US" dirty="0">
                <a:solidFill>
                  <a:schemeClr val="tx2"/>
                </a:solidFill>
                <a:latin typeface="Calibri" pitchFamily="34" charset="0"/>
              </a:rPr>
              <a:t>.</a:t>
            </a:r>
            <a:r>
              <a:rPr lang="en-US" baseline="0" dirty="0">
                <a:solidFill>
                  <a:srgbClr val="FF0000"/>
                </a:solidFill>
                <a:latin typeface="Calibri" pitchFamily="34" charset="0"/>
              </a:rPr>
              <a:t> </a:t>
            </a:r>
            <a:r>
              <a:rPr lang="en-US" dirty="0">
                <a:latin typeface="Calibri" pitchFamily="34" charset="0"/>
              </a:rPr>
              <a:t>I think that this demonstrates that employees feel good about the firm’s demonstrated commitment to ethics and integrity.</a:t>
            </a:r>
            <a:r>
              <a:rPr lang="en-US" baseline="0" dirty="0">
                <a:latin typeface="Calibri" pitchFamily="34" charset="0"/>
              </a:rPr>
              <a:t> </a:t>
            </a:r>
            <a:r>
              <a:rPr lang="en-US" dirty="0">
                <a:latin typeface="Calibri" pitchFamily="34" charset="0"/>
              </a:rPr>
              <a:t>We will continue to review this each year with the employee survey.</a:t>
            </a:r>
          </a:p>
          <a:p>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5</a:t>
            </a:fld>
            <a:endParaRPr lang="en-US"/>
          </a:p>
        </p:txBody>
      </p:sp>
    </p:spTree>
    <p:extLst>
      <p:ext uri="{BB962C8B-B14F-4D97-AF65-F5344CB8AC3E}">
        <p14:creationId xmlns:p14="http://schemas.microsoft.com/office/powerpoint/2010/main" val="1437036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US" dirty="0">
                <a:latin typeface="Calibri" pitchFamily="34" charset="0"/>
              </a:rPr>
              <a:t>Note about slide: Have your CEO or another member of your executive team create a video to be included in your ethics training.</a:t>
            </a:r>
            <a:r>
              <a:rPr lang="en-US" baseline="0" dirty="0">
                <a:latin typeface="Calibri" pitchFamily="34" charset="0"/>
              </a:rPr>
              <a:t> </a:t>
            </a:r>
            <a:r>
              <a:rPr lang="en-US" dirty="0">
                <a:latin typeface="Calibri" pitchFamily="34" charset="0"/>
              </a:rPr>
              <a:t>This video can include discussion points such as the company’s commitment to ethics, why this training is important, encouragement to staff to participate in the discussions, </a:t>
            </a:r>
            <a:r>
              <a:rPr lang="en-US" dirty="0">
                <a:solidFill>
                  <a:schemeClr val="tx2"/>
                </a:solidFill>
                <a:latin typeface="Calibri" pitchFamily="34" charset="0"/>
              </a:rPr>
              <a:t>etc.</a:t>
            </a:r>
          </a:p>
          <a:p>
            <a:pPr marL="0" indent="0"/>
            <a:endParaRPr lang="en-US" dirty="0">
              <a:latin typeface="Calibri" pitchFamily="34" charset="0"/>
            </a:endParaRPr>
          </a:p>
          <a:p>
            <a:pPr marL="0" indent="0"/>
            <a:r>
              <a:rPr lang="en-US" dirty="0">
                <a:latin typeface="Calibri" pitchFamily="34" charset="0"/>
              </a:rPr>
              <a:t>This commitment goes well beyond our philosophy and training programs.</a:t>
            </a:r>
            <a:r>
              <a:rPr lang="en-US" baseline="0" dirty="0">
                <a:latin typeface="Calibri" pitchFamily="34" charset="0"/>
              </a:rPr>
              <a:t> It’s a c</a:t>
            </a:r>
            <a:r>
              <a:rPr lang="en-US" dirty="0">
                <a:latin typeface="Calibri" pitchFamily="34" charset="0"/>
              </a:rPr>
              <a:t>ommitment that comes from the top. Our senior management team is focused on maintaining a highly ethical environment.</a:t>
            </a:r>
            <a:r>
              <a:rPr lang="en-US" baseline="0" dirty="0">
                <a:latin typeface="Calibri" pitchFamily="34" charset="0"/>
              </a:rPr>
              <a:t> </a:t>
            </a:r>
            <a:r>
              <a:rPr lang="en-US" dirty="0">
                <a:latin typeface="Calibri" pitchFamily="34" charset="0"/>
              </a:rPr>
              <a:t>Let’s hear some thoughts about that from </a:t>
            </a:r>
            <a:r>
              <a:rPr lang="en-US" b="1" dirty="0">
                <a:solidFill>
                  <a:srgbClr val="FF0000"/>
                </a:solidFill>
                <a:latin typeface="Calibri" pitchFamily="34" charset="0"/>
              </a:rPr>
              <a:t>[insert CEO name here]</a:t>
            </a:r>
            <a:r>
              <a:rPr lang="en-US" dirty="0">
                <a:solidFill>
                  <a:schemeClr val="tx2"/>
                </a:solidFill>
                <a:latin typeface="Calibri" pitchFamily="34" charset="0"/>
              </a:rPr>
              <a:t>,</a:t>
            </a:r>
            <a:r>
              <a:rPr lang="en-US" dirty="0">
                <a:solidFill>
                  <a:srgbClr val="FF0000"/>
                </a:solidFill>
                <a:latin typeface="Calibri" pitchFamily="34" charset="0"/>
              </a:rPr>
              <a:t> </a:t>
            </a:r>
            <a:r>
              <a:rPr lang="en-US" dirty="0">
                <a:latin typeface="Calibri" pitchFamily="34" charset="0"/>
              </a:rPr>
              <a:t>our CEO.</a:t>
            </a:r>
          </a:p>
          <a:p>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6</a:t>
            </a:fld>
            <a:endParaRPr lang="en-US"/>
          </a:p>
        </p:txBody>
      </p:sp>
    </p:spTree>
    <p:extLst>
      <p:ext uri="{BB962C8B-B14F-4D97-AF65-F5344CB8AC3E}">
        <p14:creationId xmlns:p14="http://schemas.microsoft.com/office/powerpoint/2010/main" val="344846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i="1" dirty="0"/>
              <a:t>Presenter note: If you have articles that you are more familiar with or that are better suited for your audience, please feel free to customize this slide. </a:t>
            </a:r>
          </a:p>
          <a:p>
            <a:pPr marL="0" indent="0">
              <a:buFont typeface="Arial" charset="0"/>
              <a:buNone/>
            </a:pPr>
            <a:endParaRPr lang="en-US" dirty="0"/>
          </a:p>
          <a:p>
            <a:pPr marL="0" indent="0">
              <a:buFont typeface="Arial" charset="0"/>
              <a:buNone/>
            </a:pPr>
            <a:r>
              <a:rPr lang="en-US" dirty="0"/>
              <a:t>There is no lack of stories in the media that illustrate how unethical behavior can damage brands and reputations. The consequences of an ethical lapse are very real, and just one slip can be disastrous. These are just a few examples. </a:t>
            </a:r>
          </a:p>
          <a:p>
            <a:pPr marL="0" indent="0">
              <a:buFont typeface="Arial" charset="0"/>
              <a:buNone/>
            </a:pPr>
            <a:endParaRPr lang="en-US" dirty="0"/>
          </a:p>
          <a:p>
            <a:pPr marL="0" indent="0">
              <a:buFont typeface="Arial" charset="0"/>
              <a:buNone/>
            </a:pPr>
            <a:r>
              <a:rPr lang="en-US" b="1" dirty="0"/>
              <a:t>Wells Fargo: </a:t>
            </a:r>
            <a:r>
              <a:rPr lang="en-US" dirty="0"/>
              <a:t>Starting back in 2009, Wells Fargo employees allegedly began opening up bogus accounts to meet sales goals. As of February 3, 2018, The Federal Reserve imposed harsh penalties on Wells Fargo, barring it from future growth until the bank fixes its problems. The Fed said, “Until the firm makes sufficient improvements, it will be restricted from growing any larger than its total asset size as of the end of 2017.” The company will also be replacing four of its sixteen board members by the end of the year. </a:t>
            </a:r>
          </a:p>
          <a:p>
            <a:pPr marL="0" indent="0">
              <a:buFont typeface="Arial" charset="0"/>
              <a:buNone/>
            </a:pPr>
            <a:endParaRPr lang="en-US" dirty="0"/>
          </a:p>
          <a:p>
            <a:pPr marL="0" indent="0">
              <a:buFont typeface="Arial" charset="0"/>
              <a:buNone/>
            </a:pPr>
            <a:r>
              <a:rPr lang="en-US" b="1" dirty="0"/>
              <a:t>Apple Slowing Down iPhones: </a:t>
            </a:r>
            <a:r>
              <a:rPr lang="en-US" dirty="0"/>
              <a:t>In December of 2017, Apple sent out an apology to their customers for slowing down the batteries of older iPhones when a new iPhone was released. This was done to encourage consumers to purchase the newest version of the iPhone. Apple is now offering new batteries to consumers for $29 instead of the normal price of $79. </a:t>
            </a:r>
          </a:p>
          <a:p>
            <a:pPr marL="0" indent="0">
              <a:buFont typeface="Arial" charset="0"/>
              <a:buNone/>
            </a:pPr>
            <a:endParaRPr lang="en-US" dirty="0"/>
          </a:p>
          <a:p>
            <a:pPr marL="0" indent="0">
              <a:buFont typeface="Arial" charset="0"/>
              <a:buNone/>
            </a:pPr>
            <a:r>
              <a:rPr lang="en-US" b="1" dirty="0"/>
              <a:t>Equifax: </a:t>
            </a:r>
            <a:r>
              <a:rPr lang="en-US" dirty="0"/>
              <a:t>Equifax encountered a massive data breach in 2017. Personal information for about 145.5 million people was exposed during the breach. This included names, Social Security numbers, birth dates, addresses and some driver’s license numbers. The result of this breach opened all those people to identity theft from criminals. Equifax originally offered free credit freezes to those affected up until January 30, 2018 but has now extended it to June 30, 2018. </a:t>
            </a:r>
          </a:p>
          <a:p>
            <a:pPr marL="0" indent="0">
              <a:buFont typeface="Arial" charset="0"/>
              <a:buNone/>
            </a:pPr>
            <a:endParaRPr lang="en-US" dirty="0"/>
          </a:p>
          <a:p>
            <a:pPr marL="0" indent="0">
              <a:buFont typeface="Arial" charset="0"/>
              <a:buNone/>
            </a:pPr>
            <a:r>
              <a:rPr lang="en-US" b="1" dirty="0"/>
              <a:t>United Airlines:</a:t>
            </a:r>
            <a:r>
              <a:rPr lang="en-US" dirty="0"/>
              <a:t> United Airlines suffered a major social media crisis on April 10, 2017, when a video of a passenger being violently removed off a plane went viral. The passenger was being removed due to an overbooked flight. United CEO, Oscar Munoz, issued three apologies within two days of the incident. As a result of this incident, United changed its overbooking policy, which says no passengers already seated may be removed from the flight. </a:t>
            </a:r>
          </a:p>
          <a:p>
            <a:pPr marL="0" indent="0">
              <a:buFont typeface="Arial" charset="0"/>
              <a:buNone/>
            </a:pPr>
            <a:endParaRPr lang="en-US" dirty="0"/>
          </a:p>
          <a:p>
            <a:pPr marL="0" indent="0">
              <a:buFont typeface="Arial" charset="0"/>
              <a:buNone/>
            </a:pPr>
            <a:r>
              <a:rPr lang="en-US" dirty="0"/>
              <a:t>SOURCES: </a:t>
            </a:r>
          </a:p>
          <a:p>
            <a:pPr marL="0" indent="0">
              <a:buFont typeface="Arial" charset="0"/>
              <a:buNone/>
            </a:pPr>
            <a:r>
              <a:rPr lang="en-US" dirty="0"/>
              <a:t>https://www.nytimes.com/2018/02/02/business/wells-fargo-federal-reserve.html</a:t>
            </a:r>
          </a:p>
          <a:p>
            <a:pPr marL="0" indent="0">
              <a:buFont typeface="Arial" charset="0"/>
              <a:buNone/>
            </a:pPr>
            <a:r>
              <a:rPr lang="en-US" dirty="0"/>
              <a:t>http://www.wsj.com/articles/tech-chief-stefan-knirsch-departing-audi-board-1474906831</a:t>
            </a:r>
          </a:p>
          <a:p>
            <a:pPr marL="0" indent="0">
              <a:buFont typeface="Arial" charset="0"/>
              <a:buNone/>
            </a:pPr>
            <a:r>
              <a:rPr lang="en-US" dirty="0"/>
              <a:t>https://www.forbes.com/sites/jaymcgregor/2017/12/28/apple-apologises-for-iphone-battery-revelation/#a04092b31869</a:t>
            </a:r>
          </a:p>
          <a:p>
            <a:pPr marL="0" indent="0">
              <a:buFont typeface="Arial" charset="0"/>
              <a:buNone/>
            </a:pPr>
            <a:r>
              <a:rPr lang="en-US" dirty="0"/>
              <a:t>http://money.cnn.com/2018/01/31/pf/equifax-free-credit-protection/index.html</a:t>
            </a:r>
          </a:p>
          <a:p>
            <a:pPr marL="0" indent="0">
              <a:buFont typeface="Arial" charset="0"/>
              <a:buNone/>
            </a:pPr>
            <a:r>
              <a:rPr lang="en-US" dirty="0"/>
              <a:t>https://www.prweek.com/article/1435619/timeline-crisis-united-airlines</a:t>
            </a:r>
          </a:p>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7</a:t>
            </a:fld>
            <a:endParaRPr lang="en-US"/>
          </a:p>
        </p:txBody>
      </p:sp>
    </p:spTree>
    <p:extLst>
      <p:ext uri="{BB962C8B-B14F-4D97-AF65-F5344CB8AC3E}">
        <p14:creationId xmlns:p14="http://schemas.microsoft.com/office/powerpoint/2010/main" val="1070892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Font typeface="Arial" pitchFamily="34" charset="0"/>
              <a:buNone/>
            </a:pPr>
            <a:r>
              <a:rPr lang="en-US" dirty="0"/>
              <a:t>When an individual is presented with an ethical dilemma, he or she must decide if it is a legitimate business ethics issue, or a question of personal values or beliefs.</a:t>
            </a:r>
            <a:r>
              <a:rPr lang="en-US" baseline="0" dirty="0"/>
              <a:t> </a:t>
            </a:r>
            <a:r>
              <a:rPr lang="en-US" dirty="0"/>
              <a:t>A business ethics issue is something that goes against a business’ formal code of ethics or corporate philosophy.</a:t>
            </a:r>
            <a:r>
              <a:rPr lang="en-US" baseline="0" dirty="0"/>
              <a:t> </a:t>
            </a:r>
            <a:r>
              <a:rPr lang="en-US" dirty="0"/>
              <a:t>A personal belief involves an individual’s attitude toward a situation and is not necessarily an ethical issue. </a:t>
            </a:r>
          </a:p>
          <a:p>
            <a:pPr eaLnBrk="1" hangingPunct="1">
              <a:buFont typeface="Arial" pitchFamily="34" charset="0"/>
              <a:buChar char="•"/>
            </a:pPr>
            <a:endParaRPr lang="en-US" dirty="0"/>
          </a:p>
          <a:p>
            <a:pPr marL="0" indent="0" eaLnBrk="1" hangingPunct="1">
              <a:buFont typeface="Arial" pitchFamily="34" charset="0"/>
              <a:buNone/>
            </a:pPr>
            <a:r>
              <a:rPr lang="en-US" dirty="0"/>
              <a:t>At </a:t>
            </a:r>
            <a:r>
              <a:rPr lang="en-US" b="1" dirty="0">
                <a:solidFill>
                  <a:srgbClr val="FF0000"/>
                </a:solidFill>
              </a:rPr>
              <a:t>[insert company name here]</a:t>
            </a:r>
            <a:r>
              <a:rPr lang="en-US" dirty="0">
                <a:solidFill>
                  <a:srgbClr val="FF0000"/>
                </a:solidFill>
              </a:rPr>
              <a:t> </a:t>
            </a:r>
            <a:r>
              <a:rPr lang="en-US" dirty="0"/>
              <a:t>an individual’s values and company ethics are nearly always in accord. </a:t>
            </a:r>
          </a:p>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8</a:t>
            </a:fld>
            <a:endParaRPr lang="en-US"/>
          </a:p>
        </p:txBody>
      </p:sp>
    </p:spTree>
    <p:extLst>
      <p:ext uri="{BB962C8B-B14F-4D97-AF65-F5344CB8AC3E}">
        <p14:creationId xmlns:p14="http://schemas.microsoft.com/office/powerpoint/2010/main" val="791303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1167" fontAlgn="auto">
              <a:spcBef>
                <a:spcPts val="0"/>
              </a:spcBef>
              <a:spcAft>
                <a:spcPts val="0"/>
              </a:spcAft>
              <a:defRPr/>
            </a:pPr>
            <a:r>
              <a:rPr lang="en-US" sz="1100" dirty="0"/>
              <a:t>Here is framework that can assist you through an ethical dilemma.</a:t>
            </a:r>
            <a:r>
              <a:rPr lang="en-US" sz="1100" baseline="0" dirty="0"/>
              <a:t> </a:t>
            </a:r>
            <a:r>
              <a:rPr lang="en-US" sz="1100" dirty="0"/>
              <a:t>When making an ethical decision, it is very important to contact your managers, HR or account lead to discuss the situation and receive their input. </a:t>
            </a:r>
          </a:p>
          <a:p>
            <a:pPr>
              <a:buFont typeface="Arial" pitchFamily="34" charset="0"/>
              <a:buNone/>
            </a:pPr>
            <a:endParaRPr lang="en-US" sz="1100" dirty="0"/>
          </a:p>
          <a:p>
            <a:pPr marL="0" indent="0"/>
            <a:r>
              <a:rPr lang="en-US" sz="1100" dirty="0"/>
              <a:t>When making ethical decisions, there are many factors to consider.</a:t>
            </a:r>
            <a:r>
              <a:rPr lang="en-US" sz="1100" baseline="0" dirty="0"/>
              <a:t> </a:t>
            </a:r>
            <a:r>
              <a:rPr lang="en-US" sz="1100" dirty="0"/>
              <a:t>In order to address these factors, there are several questions we should ask ourselves as part of the decision-making</a:t>
            </a:r>
            <a:r>
              <a:rPr lang="en-US" sz="1100" baseline="0" dirty="0"/>
              <a:t> process.</a:t>
            </a:r>
            <a:r>
              <a:rPr lang="en-US" sz="1100" dirty="0"/>
              <a:t> </a:t>
            </a:r>
          </a:p>
          <a:p>
            <a:pPr marL="0" indent="0"/>
            <a:endParaRPr lang="en-US" sz="1100" dirty="0"/>
          </a:p>
          <a:p>
            <a:pPr marL="690875" lvl="1" indent="-230292" defTabSz="921167" fontAlgn="auto">
              <a:spcBef>
                <a:spcPts val="0"/>
              </a:spcBef>
              <a:spcAft>
                <a:spcPts val="0"/>
              </a:spcAft>
              <a:buFontTx/>
              <a:buAutoNum type="arabicParenR"/>
              <a:defRPr/>
            </a:pPr>
            <a:r>
              <a:rPr lang="en-US" sz="1100" dirty="0"/>
              <a:t>What exactly is the dilemma and does it fit in with company, legal, universal and personal standards/regulations?</a:t>
            </a:r>
            <a:r>
              <a:rPr lang="en-US" sz="1100" baseline="0" dirty="0"/>
              <a:t> </a:t>
            </a:r>
            <a:r>
              <a:rPr lang="en-US" sz="1100" dirty="0"/>
              <a:t>If not, what are the alternatives? </a:t>
            </a:r>
            <a:endParaRPr lang="en-US" sz="1100" i="1" dirty="0"/>
          </a:p>
          <a:p>
            <a:pPr marL="690875" lvl="1" indent="-230292" defTabSz="921167" fontAlgn="auto">
              <a:spcBef>
                <a:spcPts val="0"/>
              </a:spcBef>
              <a:spcAft>
                <a:spcPts val="0"/>
              </a:spcAft>
              <a:buFontTx/>
              <a:buAutoNum type="arabicParenR"/>
              <a:defRPr/>
            </a:pPr>
            <a:r>
              <a:rPr lang="en-US" sz="1100" dirty="0"/>
              <a:t>Consider all who are going to be affected by this decision,</a:t>
            </a:r>
            <a:r>
              <a:rPr lang="en-US" sz="1100" baseline="0" dirty="0"/>
              <a:t> </a:t>
            </a:r>
            <a:r>
              <a:rPr lang="en-US" sz="1100" dirty="0"/>
              <a:t>whether it is directly or indirectly.</a:t>
            </a:r>
            <a:r>
              <a:rPr lang="en-US" sz="1100" baseline="0" dirty="0"/>
              <a:t> </a:t>
            </a:r>
            <a:r>
              <a:rPr lang="en-US" sz="1100" dirty="0"/>
              <a:t>(What are the consequences for everyone involved?) </a:t>
            </a:r>
            <a:endParaRPr lang="en-US" sz="1100" i="1" dirty="0"/>
          </a:p>
          <a:p>
            <a:pPr marL="690875" lvl="1" indent="-230292" defTabSz="921167" fontAlgn="auto">
              <a:spcBef>
                <a:spcPts val="0"/>
              </a:spcBef>
              <a:spcAft>
                <a:spcPts val="0"/>
              </a:spcAft>
              <a:buFontTx/>
              <a:buAutoNum type="arabicParenR"/>
              <a:defRPr/>
            </a:pPr>
            <a:r>
              <a:rPr lang="en-US" sz="1100" dirty="0"/>
              <a:t>How does each option measure up against policies, moral principles, etc.?</a:t>
            </a:r>
            <a:r>
              <a:rPr lang="en-US" sz="1100" baseline="0" dirty="0"/>
              <a:t> </a:t>
            </a:r>
            <a:r>
              <a:rPr lang="en-US" sz="1100" dirty="0"/>
              <a:t>Do any actions you are considering cross a line?</a:t>
            </a:r>
            <a:r>
              <a:rPr lang="en-US" sz="1100" baseline="0" dirty="0"/>
              <a:t> </a:t>
            </a:r>
            <a:r>
              <a:rPr lang="en-US" sz="1100" dirty="0"/>
              <a:t>Consult with  appropriate advisers – HR, legal, managers.</a:t>
            </a:r>
            <a:endParaRPr lang="en-US" sz="1100" i="1" dirty="0"/>
          </a:p>
          <a:p>
            <a:pPr marL="690875" lvl="1" indent="-230292" defTabSz="921167" fontAlgn="auto">
              <a:spcBef>
                <a:spcPts val="0"/>
              </a:spcBef>
              <a:spcAft>
                <a:spcPts val="0"/>
              </a:spcAft>
              <a:buFontTx/>
              <a:buAutoNum type="arabicParenR"/>
              <a:defRPr/>
            </a:pPr>
            <a:r>
              <a:rPr lang="en-US" sz="1100" dirty="0"/>
              <a:t>Decide what to do based on advice and policies, be comfortable</a:t>
            </a:r>
            <a:r>
              <a:rPr lang="en-US" sz="1100" baseline="0" dirty="0"/>
              <a:t> with your decision, and c</a:t>
            </a:r>
            <a:r>
              <a:rPr lang="en-US" sz="1100" dirty="0"/>
              <a:t>ommunicate it to appropriate</a:t>
            </a:r>
            <a:r>
              <a:rPr lang="en-US" sz="1100" baseline="0" dirty="0"/>
              <a:t> parties</a:t>
            </a:r>
            <a:r>
              <a:rPr lang="en-US" sz="1100" dirty="0"/>
              <a:t>. </a:t>
            </a:r>
            <a:endParaRPr lang="en-US" sz="1100" i="1" dirty="0"/>
          </a:p>
          <a:p>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9</a:t>
            </a:fld>
            <a:endParaRPr lang="en-US"/>
          </a:p>
        </p:txBody>
      </p:sp>
    </p:spTree>
    <p:extLst>
      <p:ext uri="{BB962C8B-B14F-4D97-AF65-F5344CB8AC3E}">
        <p14:creationId xmlns:p14="http://schemas.microsoft.com/office/powerpoint/2010/main" val="3843902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344" indent="0" defTabSz="908373">
              <a:defRPr/>
            </a:pPr>
            <a:r>
              <a:rPr lang="en-US" i="0" dirty="0"/>
              <a:t>As a global communications firm, we operate across time zones and cultures.  </a:t>
            </a:r>
          </a:p>
          <a:p>
            <a:pPr marL="118344" indent="0" defTabSz="908373">
              <a:defRPr/>
            </a:pPr>
            <a:r>
              <a:rPr lang="en-US" dirty="0"/>
              <a:t>While we recognize the uniqueness of each individual culture and respect others’</a:t>
            </a:r>
            <a:r>
              <a:rPr lang="en-US" baseline="0" dirty="0"/>
              <a:t> d</a:t>
            </a:r>
            <a:r>
              <a:rPr lang="en-US" dirty="0"/>
              <a:t>ifferences, we believe it is important to maintain standards, expectations and global tenets that will foster a productive, ethical environment. </a:t>
            </a:r>
          </a:p>
          <a:p>
            <a:pPr marL="118344" indent="0" defTabSz="908373">
              <a:defRPr/>
            </a:pPr>
            <a:r>
              <a:rPr lang="en-US" dirty="0"/>
              <a:t>It is important to be honest in all situations</a:t>
            </a:r>
            <a:r>
              <a:rPr lang="en-US" baseline="0" dirty="0"/>
              <a:t> and preserve the integrity of the communications process. But we should not only be honest, we should act promptly to correct any false, inaccurate or misleading information for which either a practitioner or a client is responsible. </a:t>
            </a:r>
            <a:endParaRPr lang="en-US" dirty="0"/>
          </a:p>
          <a:p>
            <a:pPr indent="0"/>
            <a:endParaRPr lang="en-US" dirty="0"/>
          </a:p>
          <a:p>
            <a:endParaRPr lang="en-US" dirty="0"/>
          </a:p>
        </p:txBody>
      </p:sp>
      <p:sp>
        <p:nvSpPr>
          <p:cNvPr id="4" name="Slide Number Placeholder 3"/>
          <p:cNvSpPr>
            <a:spLocks noGrp="1"/>
          </p:cNvSpPr>
          <p:nvPr>
            <p:ph type="sldNum" sz="quarter" idx="10"/>
          </p:nvPr>
        </p:nvSpPr>
        <p:spPr/>
        <p:txBody>
          <a:bodyPr/>
          <a:lstStyle/>
          <a:p>
            <a:fld id="{177F6759-FAD8-6647-9C2A-8EDC876C9C91}" type="slidenum">
              <a:rPr lang="en-US" smtClean="0"/>
              <a:t>10</a:t>
            </a:fld>
            <a:endParaRPr lang="en-US"/>
          </a:p>
        </p:txBody>
      </p:sp>
    </p:spTree>
    <p:extLst>
      <p:ext uri="{BB962C8B-B14F-4D97-AF65-F5344CB8AC3E}">
        <p14:creationId xmlns:p14="http://schemas.microsoft.com/office/powerpoint/2010/main" val="56988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11E0DA-103D-7445-B49E-6BA19507FD48}"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1759696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1E0DA-103D-7445-B49E-6BA19507FD48}"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127573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1E0DA-103D-7445-B49E-6BA19507FD48}"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75942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511E0DA-103D-7445-B49E-6BA19507FD48}"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7665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1E0DA-103D-7445-B49E-6BA19507FD48}"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206179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11E0DA-103D-7445-B49E-6BA19507FD48}"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83391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11E0DA-103D-7445-B49E-6BA19507FD48}"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115942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11E0DA-103D-7445-B49E-6BA19507FD48}"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23416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1E0DA-103D-7445-B49E-6BA19507FD48}" type="datetimeFigureOut">
              <a:rPr lang="en-US" smtClean="0"/>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149815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11E0DA-103D-7445-B49E-6BA19507FD48}"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27866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11E0DA-103D-7445-B49E-6BA19507FD48}"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93F00-1696-5142-A96C-A76E402984CD}" type="slidenum">
              <a:rPr lang="en-US" smtClean="0"/>
              <a:t>‹#›</a:t>
            </a:fld>
            <a:endParaRPr lang="en-US"/>
          </a:p>
        </p:txBody>
      </p:sp>
    </p:spTree>
    <p:extLst>
      <p:ext uri="{BB962C8B-B14F-4D97-AF65-F5344CB8AC3E}">
        <p14:creationId xmlns:p14="http://schemas.microsoft.com/office/powerpoint/2010/main" val="207575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1E0DA-103D-7445-B49E-6BA19507FD48}" type="datetimeFigureOut">
              <a:rPr lang="en-US" smtClean="0"/>
              <a:t>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93F00-1696-5142-A96C-A76E402984CD}"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860971" y="5175023"/>
            <a:ext cx="3092904" cy="1546452"/>
          </a:xfrm>
          <a:prstGeom prst="rect">
            <a:avLst/>
          </a:prstGeom>
        </p:spPr>
      </p:pic>
    </p:spTree>
    <p:extLst>
      <p:ext uri="{BB962C8B-B14F-4D97-AF65-F5344CB8AC3E}">
        <p14:creationId xmlns:p14="http://schemas.microsoft.com/office/powerpoint/2010/main" val="489859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hart" Target="../charts/chart1.xml"/><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000" b="1" dirty="0">
                <a:solidFill>
                  <a:srgbClr val="53A2A6"/>
                </a:solidFill>
                <a:latin typeface="Arial" charset="0"/>
                <a:ea typeface="Arial" charset="0"/>
                <a:cs typeface="Arial" charset="0"/>
              </a:rPr>
              <a:t/>
            </a:r>
            <a:br>
              <a:rPr lang="en-US" sz="5000" b="1" dirty="0">
                <a:solidFill>
                  <a:srgbClr val="53A2A6"/>
                </a:solidFill>
                <a:latin typeface="Arial" charset="0"/>
                <a:ea typeface="Arial" charset="0"/>
                <a:cs typeface="Arial" charset="0"/>
              </a:rPr>
            </a:br>
            <a:r>
              <a:rPr lang="en-US" sz="4900" b="1" dirty="0">
                <a:solidFill>
                  <a:srgbClr val="53A2A6"/>
                </a:solidFill>
                <a:latin typeface="Arial" charset="0"/>
                <a:ea typeface="Arial" charset="0"/>
                <a:cs typeface="Arial" charset="0"/>
              </a:rPr>
              <a:t>Ethics as Culture Training Deck</a:t>
            </a:r>
            <a:br>
              <a:rPr lang="en-US" sz="4900" b="1" dirty="0">
                <a:solidFill>
                  <a:srgbClr val="53A2A6"/>
                </a:solidFill>
                <a:latin typeface="Arial" charset="0"/>
                <a:ea typeface="Arial" charset="0"/>
                <a:cs typeface="Arial" charset="0"/>
              </a:rPr>
            </a:br>
            <a:r>
              <a:rPr lang="en-US" sz="4900" b="1" dirty="0">
                <a:solidFill>
                  <a:srgbClr val="53A2A6"/>
                </a:solidFill>
                <a:latin typeface="Arial" charset="0"/>
                <a:ea typeface="Arial" charset="0"/>
                <a:cs typeface="Arial" charset="0"/>
              </a:rPr>
              <a:t>PR Council </a:t>
            </a:r>
            <a:br>
              <a:rPr lang="en-US" sz="4900" b="1" dirty="0">
                <a:solidFill>
                  <a:srgbClr val="53A2A6"/>
                </a:solidFill>
                <a:latin typeface="Arial" charset="0"/>
                <a:ea typeface="Arial" charset="0"/>
                <a:cs typeface="Arial" charset="0"/>
              </a:rPr>
            </a:br>
            <a:r>
              <a:rPr lang="en-US" sz="4900" b="1" dirty="0">
                <a:solidFill>
                  <a:srgbClr val="53A2A6"/>
                </a:solidFill>
                <a:latin typeface="Arial" charset="0"/>
                <a:ea typeface="Arial" charset="0"/>
                <a:cs typeface="Arial" charset="0"/>
              </a:rPr>
              <a:t>2018</a:t>
            </a:r>
          </a:p>
        </p:txBody>
      </p:sp>
    </p:spTree>
    <p:extLst>
      <p:ext uri="{BB962C8B-B14F-4D97-AF65-F5344CB8AC3E}">
        <p14:creationId xmlns:p14="http://schemas.microsoft.com/office/powerpoint/2010/main" val="391481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gray">
          <a:xfrm>
            <a:off x="238456" y="257659"/>
            <a:ext cx="8676943" cy="625876"/>
          </a:xfrm>
          <a:prstGeom prst="rect">
            <a:avLst/>
          </a:prstGeom>
        </p:spPr>
        <p:txBody>
          <a:bodyPr vert="horz" lIns="0" tIns="0" rIns="0" bIns="0" rtlCol="0" anchor="t" anchorCtr="0">
            <a:normAutofit/>
          </a:bodyPr>
          <a:lstStyle>
            <a:lvl1pPr algn="l" defTabSz="914400" rtl="0" eaLnBrk="1" fontAlgn="base" latinLnBrk="0" hangingPunct="1">
              <a:lnSpc>
                <a:spcPct val="70000"/>
              </a:lnSpc>
              <a:spcBef>
                <a:spcPct val="0"/>
              </a:spcBef>
              <a:spcAft>
                <a:spcPct val="0"/>
              </a:spcAft>
              <a:buNone/>
              <a:defRPr lang="en-US" sz="3600" b="0" kern="1200" cap="all" spc="0" baseline="0" dirty="0">
                <a:solidFill>
                  <a:srgbClr val="19688B"/>
                </a:solidFill>
                <a:effectLst/>
                <a:latin typeface="Arial Narrow" pitchFamily="34" charset="0"/>
                <a:ea typeface="MS PGothic" pitchFamily="34" charset="-128"/>
                <a:cs typeface="+mj-cs"/>
              </a:defRPr>
            </a:lvl1pPr>
            <a:lvl2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2pPr>
            <a:lvl3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3pPr>
            <a:lvl4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4pPr>
            <a:lvl5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5pPr>
            <a:lvl6pPr marL="4572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6pPr>
            <a:lvl7pPr marL="9144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7pPr>
            <a:lvl8pPr marL="13716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8pPr>
            <a:lvl9pPr marL="18288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9pPr>
          </a:lstStyle>
          <a:p>
            <a:pPr>
              <a:defRPr/>
            </a:pPr>
            <a:r>
              <a:rPr lang="en-US" sz="4400" b="1" dirty="0">
                <a:solidFill>
                  <a:srgbClr val="53A2A6"/>
                </a:solidFill>
                <a:latin typeface="Arial" panose="020B0604020202020204" pitchFamily="34" charset="0"/>
                <a:cs typeface="Arial" panose="020B0604020202020204" pitchFamily="34" charset="0"/>
              </a:rPr>
              <a:t>Ethics and standards</a:t>
            </a:r>
          </a:p>
        </p:txBody>
      </p:sp>
      <p:sp>
        <p:nvSpPr>
          <p:cNvPr id="7" name="Text Placeholder 2"/>
          <p:cNvSpPr txBox="1">
            <a:spLocks/>
          </p:cNvSpPr>
          <p:nvPr/>
        </p:nvSpPr>
        <p:spPr bwMode="auto">
          <a:xfrm>
            <a:off x="241300" y="883535"/>
            <a:ext cx="86614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ＭＳ Ｐゴシック" charset="0"/>
              </a:defRPr>
            </a:lvl1pPr>
            <a:lvl2pPr marL="2286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2pPr>
            <a:lvl3pPr marL="5143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3pPr>
            <a:lvl4pPr marL="6858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4pPr>
            <a:lvl5pPr marL="8572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lvl="0"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Regardless of geography and culture, there are universal standards:</a:t>
            </a:r>
          </a:p>
          <a:p>
            <a:pPr marL="114300" lvl="0"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Respect for differences </a:t>
            </a:r>
          </a:p>
          <a:p>
            <a:pPr marL="457200" lvl="0"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Trust that our counterparts will work with us in a truthful manner</a:t>
            </a:r>
          </a:p>
          <a:p>
            <a:pPr marL="457200" lvl="0"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Honesty in all situations</a:t>
            </a:r>
          </a:p>
          <a:p>
            <a:pPr marL="457200" lvl="0"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Expectations that each of us will keep our word and maintain credibility </a:t>
            </a:r>
          </a:p>
          <a:p>
            <a:pPr marL="457200" lvl="0"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Associations </a:t>
            </a:r>
          </a:p>
          <a:p>
            <a:pPr marL="971550" lvl="2"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PR Council</a:t>
            </a:r>
          </a:p>
          <a:p>
            <a:pPr marL="971550" lvl="2"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Public Relations Society of America (PRSA)</a:t>
            </a:r>
          </a:p>
          <a:p>
            <a:pPr marL="971550" lvl="2"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International Public Relations Association (IPRA)</a:t>
            </a:r>
          </a:p>
          <a:p>
            <a:pPr marL="971550" lvl="2"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Global Alliance for PR &amp; Communication Management</a:t>
            </a:r>
          </a:p>
          <a:p>
            <a:pPr marL="971550" lvl="2" indent="-228600">
              <a:lnSpc>
                <a:spcPct val="90000"/>
              </a:lnSpc>
              <a:buClr>
                <a:srgbClr val="666666"/>
              </a:buClr>
              <a:buFont typeface="Arial"/>
              <a:buChar char="•"/>
              <a:defRPr/>
            </a:pPr>
            <a:r>
              <a:rPr lang="en-US" dirty="0">
                <a:solidFill>
                  <a:srgbClr val="666666"/>
                </a:solidFill>
                <a:ea typeface="+mn-ea"/>
                <a:cs typeface="Calibri" panose="020F0502020204030204" pitchFamily="34" charset="0"/>
              </a:rPr>
              <a:t>Canadian Public Relations Society (CPRS)</a:t>
            </a:r>
          </a:p>
        </p:txBody>
      </p:sp>
    </p:spTree>
    <p:extLst>
      <p:ext uri="{BB962C8B-B14F-4D97-AF65-F5344CB8AC3E}">
        <p14:creationId xmlns:p14="http://schemas.microsoft.com/office/powerpoint/2010/main" val="2111144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052" y="288676"/>
            <a:ext cx="4629672" cy="1847497"/>
          </a:xfrm>
        </p:spPr>
        <p:txBody>
          <a:bodyPr lIns="0" tIns="0" rIns="0" bIns="0" anchor="t" anchorCtr="0">
            <a:normAutofit/>
          </a:bodyPr>
          <a:lstStyle/>
          <a:p>
            <a:pPr fontAlgn="base">
              <a:lnSpc>
                <a:spcPct val="70000"/>
              </a:lnSpc>
              <a:spcAft>
                <a:spcPct val="0"/>
              </a:spcAft>
              <a:defRPr/>
            </a:pPr>
            <a:r>
              <a:rPr lang="en-US" b="1" cap="all" dirty="0">
                <a:solidFill>
                  <a:srgbClr val="53A2A6"/>
                </a:solidFill>
                <a:latin typeface="Arial" panose="020B0604020202020204" pitchFamily="34" charset="0"/>
                <a:ea typeface="MS PGothic" pitchFamily="34" charset="-128"/>
                <a:cs typeface="Arial" panose="020B0604020202020204" pitchFamily="34" charset="0"/>
              </a:rPr>
              <a:t>Ethics and Social Media Awareness</a:t>
            </a:r>
          </a:p>
        </p:txBody>
      </p:sp>
      <p:grpSp>
        <p:nvGrpSpPr>
          <p:cNvPr id="32" name="Group 31">
            <a:extLst>
              <a:ext uri="{FF2B5EF4-FFF2-40B4-BE49-F238E27FC236}">
                <a16:creationId xmlns:a16="http://schemas.microsoft.com/office/drawing/2014/main" xmlns="" id="{45862144-19A9-4CC7-B77F-856B0F6F22C9}"/>
              </a:ext>
            </a:extLst>
          </p:cNvPr>
          <p:cNvGrpSpPr/>
          <p:nvPr/>
        </p:nvGrpSpPr>
        <p:grpSpPr>
          <a:xfrm>
            <a:off x="4736517" y="117030"/>
            <a:ext cx="7365030" cy="6557377"/>
            <a:chOff x="4736517" y="117030"/>
            <a:chExt cx="7365030" cy="6557377"/>
          </a:xfrm>
        </p:grpSpPr>
        <p:graphicFrame>
          <p:nvGraphicFramePr>
            <p:cNvPr id="7" name="Content Placeholder 5">
              <a:extLst>
                <a:ext uri="{FF2B5EF4-FFF2-40B4-BE49-F238E27FC236}">
                  <a16:creationId xmlns:a16="http://schemas.microsoft.com/office/drawing/2014/main" xmlns="" id="{C486987A-7557-4B5B-82AA-53955971B66F}"/>
                </a:ext>
              </a:extLst>
            </p:cNvPr>
            <p:cNvGraphicFramePr>
              <a:graphicFrameLocks/>
            </p:cNvGraphicFramePr>
            <p:nvPr>
              <p:extLst>
                <p:ext uri="{D42A27DB-BD31-4B8C-83A1-F6EECF244321}">
                  <p14:modId xmlns:p14="http://schemas.microsoft.com/office/powerpoint/2010/main" val="949792649"/>
                </p:ext>
              </p:extLst>
            </p:nvPr>
          </p:nvGraphicFramePr>
          <p:xfrm>
            <a:off x="5562519" y="117030"/>
            <a:ext cx="6539028" cy="6557377"/>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descr="fb.png">
              <a:extLst>
                <a:ext uri="{FF2B5EF4-FFF2-40B4-BE49-F238E27FC236}">
                  <a16:creationId xmlns:a16="http://schemas.microsoft.com/office/drawing/2014/main" xmlns="" id="{6753E736-B3AA-429C-B95F-CA8FCA5B17C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6517" y="3656930"/>
              <a:ext cx="1219200" cy="1219200"/>
            </a:xfrm>
            <a:prstGeom prst="rect">
              <a:avLst/>
            </a:prstGeom>
          </p:spPr>
        </p:pic>
        <p:pic>
          <p:nvPicPr>
            <p:cNvPr id="9" name="Picture 8" descr="internet-SyR1VGRb-.png">
              <a:extLst>
                <a:ext uri="{FF2B5EF4-FFF2-40B4-BE49-F238E27FC236}">
                  <a16:creationId xmlns:a16="http://schemas.microsoft.com/office/drawing/2014/main" xmlns="" id="{307415AD-E1DD-4EE4-B67B-D719FA52391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36517" y="1900490"/>
              <a:ext cx="1219200" cy="1219200"/>
            </a:xfrm>
            <a:prstGeom prst="rect">
              <a:avLst/>
            </a:prstGeom>
          </p:spPr>
        </p:pic>
        <p:pic>
          <p:nvPicPr>
            <p:cNvPr id="10" name="Picture 9" descr="ipod.png">
              <a:extLst>
                <a:ext uri="{FF2B5EF4-FFF2-40B4-BE49-F238E27FC236}">
                  <a16:creationId xmlns:a16="http://schemas.microsoft.com/office/drawing/2014/main" xmlns="" id="{24AC9C49-80A9-405B-AD67-0BFE16D8FE6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36517" y="2778710"/>
              <a:ext cx="1219200" cy="1219200"/>
            </a:xfrm>
            <a:prstGeom prst="rect">
              <a:avLst/>
            </a:prstGeom>
          </p:spPr>
        </p:pic>
        <p:pic>
          <p:nvPicPr>
            <p:cNvPr id="11" name="Picture 10" descr="old radio-r1287zCZ-.png">
              <a:extLst>
                <a:ext uri="{FF2B5EF4-FFF2-40B4-BE49-F238E27FC236}">
                  <a16:creationId xmlns:a16="http://schemas.microsoft.com/office/drawing/2014/main" xmlns="" id="{B7B9DBC2-93C7-4AE9-9275-47B353066FC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736517" y="144047"/>
              <a:ext cx="1219200" cy="1219200"/>
            </a:xfrm>
            <a:prstGeom prst="rect">
              <a:avLst/>
            </a:prstGeom>
          </p:spPr>
        </p:pic>
        <p:pic>
          <p:nvPicPr>
            <p:cNvPr id="12" name="Picture 11" descr="socialmedia-BJWYXf0ZW.png">
              <a:extLst>
                <a:ext uri="{FF2B5EF4-FFF2-40B4-BE49-F238E27FC236}">
                  <a16:creationId xmlns:a16="http://schemas.microsoft.com/office/drawing/2014/main" xmlns="" id="{1C6A501E-3401-4046-AA5C-E017DBAF7A36}"/>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736517" y="4535150"/>
              <a:ext cx="1219200" cy="1219200"/>
            </a:xfrm>
            <a:prstGeom prst="rect">
              <a:avLst/>
            </a:prstGeom>
          </p:spPr>
        </p:pic>
        <p:pic>
          <p:nvPicPr>
            <p:cNvPr id="13" name="Picture 12" descr="television-SJkBmMRZW.png">
              <a:extLst>
                <a:ext uri="{FF2B5EF4-FFF2-40B4-BE49-F238E27FC236}">
                  <a16:creationId xmlns:a16="http://schemas.microsoft.com/office/drawing/2014/main" xmlns="" id="{01BB6766-9F2B-4214-AA1F-6B5BF39443D6}"/>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736517" y="1022269"/>
              <a:ext cx="1219200" cy="1219200"/>
            </a:xfrm>
            <a:prstGeom prst="rect">
              <a:avLst/>
            </a:prstGeom>
          </p:spPr>
        </p:pic>
        <p:sp>
          <p:nvSpPr>
            <p:cNvPr id="14" name="TextBox 13">
              <a:extLst>
                <a:ext uri="{FF2B5EF4-FFF2-40B4-BE49-F238E27FC236}">
                  <a16:creationId xmlns:a16="http://schemas.microsoft.com/office/drawing/2014/main" xmlns="" id="{7646F6B7-5F44-4300-A091-AC071B34CD6E}"/>
                </a:ext>
              </a:extLst>
            </p:cNvPr>
            <p:cNvSpPr txBox="1"/>
            <p:nvPr/>
          </p:nvSpPr>
          <p:spPr>
            <a:xfrm>
              <a:off x="5653724" y="895177"/>
              <a:ext cx="1846420" cy="338554"/>
            </a:xfrm>
            <a:prstGeom prst="rect">
              <a:avLst/>
            </a:prstGeom>
            <a:noFill/>
          </p:spPr>
          <p:txBody>
            <a:bodyPr wrap="square" rtlCol="0">
              <a:spAutoFit/>
            </a:bodyPr>
            <a:lstStyle/>
            <a:p>
              <a:r>
                <a:rPr lang="en-US" sz="1600" dirty="0">
                  <a:solidFill>
                    <a:srgbClr val="666666"/>
                  </a:solidFill>
                  <a:latin typeface="Trebuchet MS"/>
                  <a:cs typeface="Trebuchet MS"/>
                </a:rPr>
                <a:t>RADIO</a:t>
              </a:r>
              <a:endParaRPr lang="en-US" sz="1400" i="1" dirty="0">
                <a:solidFill>
                  <a:srgbClr val="666666"/>
                </a:solidFill>
                <a:latin typeface="Georgia"/>
                <a:cs typeface="Georgia"/>
              </a:endParaRPr>
            </a:p>
          </p:txBody>
        </p:sp>
        <p:sp>
          <p:nvSpPr>
            <p:cNvPr id="15" name="TextBox 14">
              <a:extLst>
                <a:ext uri="{FF2B5EF4-FFF2-40B4-BE49-F238E27FC236}">
                  <a16:creationId xmlns:a16="http://schemas.microsoft.com/office/drawing/2014/main" xmlns="" id="{440FF9CA-989D-46B5-8266-FE63AE008B84}"/>
                </a:ext>
              </a:extLst>
            </p:cNvPr>
            <p:cNvSpPr txBox="1"/>
            <p:nvPr/>
          </p:nvSpPr>
          <p:spPr>
            <a:xfrm>
              <a:off x="5653724" y="5272996"/>
              <a:ext cx="1846420" cy="338554"/>
            </a:xfrm>
            <a:prstGeom prst="rect">
              <a:avLst/>
            </a:prstGeom>
            <a:noFill/>
          </p:spPr>
          <p:txBody>
            <a:bodyPr wrap="square" rtlCol="0">
              <a:spAutoFit/>
            </a:bodyPr>
            <a:lstStyle/>
            <a:p>
              <a:r>
                <a:rPr lang="en-US" sz="1600" dirty="0">
                  <a:solidFill>
                    <a:srgbClr val="666666"/>
                  </a:solidFill>
                  <a:latin typeface="Trebuchet MS"/>
                  <a:cs typeface="Trebuchet MS"/>
                </a:rPr>
                <a:t>TWITTER</a:t>
              </a:r>
              <a:endParaRPr lang="en-US" sz="1400" i="1" dirty="0">
                <a:solidFill>
                  <a:srgbClr val="666666"/>
                </a:solidFill>
                <a:latin typeface="Georgia"/>
                <a:cs typeface="Georgia"/>
              </a:endParaRPr>
            </a:p>
          </p:txBody>
        </p:sp>
        <p:sp>
          <p:nvSpPr>
            <p:cNvPr id="16" name="TextBox 15">
              <a:extLst>
                <a:ext uri="{FF2B5EF4-FFF2-40B4-BE49-F238E27FC236}">
                  <a16:creationId xmlns:a16="http://schemas.microsoft.com/office/drawing/2014/main" xmlns="" id="{4C8CCDCF-8D19-4ABC-AAD6-85536732F5B9}"/>
                </a:ext>
              </a:extLst>
            </p:cNvPr>
            <p:cNvSpPr txBox="1"/>
            <p:nvPr/>
          </p:nvSpPr>
          <p:spPr>
            <a:xfrm>
              <a:off x="5653724" y="1767086"/>
              <a:ext cx="1846420" cy="338554"/>
            </a:xfrm>
            <a:prstGeom prst="rect">
              <a:avLst/>
            </a:prstGeom>
            <a:noFill/>
          </p:spPr>
          <p:txBody>
            <a:bodyPr wrap="square" rtlCol="0">
              <a:spAutoFit/>
            </a:bodyPr>
            <a:lstStyle/>
            <a:p>
              <a:r>
                <a:rPr lang="en-US" sz="1600" dirty="0">
                  <a:solidFill>
                    <a:srgbClr val="666666"/>
                  </a:solidFill>
                  <a:latin typeface="Trebuchet MS"/>
                  <a:cs typeface="Trebuchet MS"/>
                </a:rPr>
                <a:t>TV</a:t>
              </a:r>
              <a:endParaRPr lang="en-US" sz="1400" i="1" dirty="0">
                <a:solidFill>
                  <a:srgbClr val="666666"/>
                </a:solidFill>
                <a:latin typeface="Georgia"/>
                <a:cs typeface="Georgia"/>
              </a:endParaRPr>
            </a:p>
          </p:txBody>
        </p:sp>
        <p:sp>
          <p:nvSpPr>
            <p:cNvPr id="17" name="TextBox 16">
              <a:extLst>
                <a:ext uri="{FF2B5EF4-FFF2-40B4-BE49-F238E27FC236}">
                  <a16:creationId xmlns:a16="http://schemas.microsoft.com/office/drawing/2014/main" xmlns="" id="{09B72BE3-5465-4F1B-BF6C-95D427EA6043}"/>
                </a:ext>
              </a:extLst>
            </p:cNvPr>
            <p:cNvSpPr txBox="1"/>
            <p:nvPr/>
          </p:nvSpPr>
          <p:spPr>
            <a:xfrm>
              <a:off x="5653724" y="2645086"/>
              <a:ext cx="1846420" cy="338554"/>
            </a:xfrm>
            <a:prstGeom prst="rect">
              <a:avLst/>
            </a:prstGeom>
            <a:noFill/>
          </p:spPr>
          <p:txBody>
            <a:bodyPr wrap="square" rtlCol="0">
              <a:spAutoFit/>
            </a:bodyPr>
            <a:lstStyle/>
            <a:p>
              <a:r>
                <a:rPr lang="en-US" sz="1600" dirty="0">
                  <a:solidFill>
                    <a:srgbClr val="666666"/>
                  </a:solidFill>
                  <a:latin typeface="Trebuchet MS"/>
                  <a:cs typeface="Trebuchet MS"/>
                </a:rPr>
                <a:t>INTERNET</a:t>
              </a:r>
              <a:endParaRPr lang="en-US" sz="1400" i="1" dirty="0">
                <a:solidFill>
                  <a:srgbClr val="666666"/>
                </a:solidFill>
                <a:latin typeface="Georgia"/>
                <a:cs typeface="Georgia"/>
              </a:endParaRPr>
            </a:p>
          </p:txBody>
        </p:sp>
        <p:sp>
          <p:nvSpPr>
            <p:cNvPr id="18" name="TextBox 17">
              <a:extLst>
                <a:ext uri="{FF2B5EF4-FFF2-40B4-BE49-F238E27FC236}">
                  <a16:creationId xmlns:a16="http://schemas.microsoft.com/office/drawing/2014/main" xmlns="" id="{1C77F3DF-E478-4AA2-8079-387FD99192A2}"/>
                </a:ext>
              </a:extLst>
            </p:cNvPr>
            <p:cNvSpPr txBox="1"/>
            <p:nvPr/>
          </p:nvSpPr>
          <p:spPr>
            <a:xfrm>
              <a:off x="5653724" y="3516996"/>
              <a:ext cx="1846420" cy="338554"/>
            </a:xfrm>
            <a:prstGeom prst="rect">
              <a:avLst/>
            </a:prstGeom>
            <a:noFill/>
          </p:spPr>
          <p:txBody>
            <a:bodyPr wrap="square" rtlCol="0">
              <a:spAutoFit/>
            </a:bodyPr>
            <a:lstStyle/>
            <a:p>
              <a:r>
                <a:rPr lang="en-US" sz="1600" dirty="0">
                  <a:solidFill>
                    <a:srgbClr val="666666"/>
                  </a:solidFill>
                  <a:latin typeface="Trebuchet MS"/>
                  <a:cs typeface="Trebuchet MS"/>
                </a:rPr>
                <a:t>IPOD</a:t>
              </a:r>
              <a:endParaRPr lang="en-US" sz="1400" i="1" dirty="0">
                <a:solidFill>
                  <a:srgbClr val="666666"/>
                </a:solidFill>
                <a:latin typeface="Georgia"/>
                <a:cs typeface="Georgia"/>
              </a:endParaRPr>
            </a:p>
          </p:txBody>
        </p:sp>
        <p:sp>
          <p:nvSpPr>
            <p:cNvPr id="19" name="TextBox 18">
              <a:extLst>
                <a:ext uri="{FF2B5EF4-FFF2-40B4-BE49-F238E27FC236}">
                  <a16:creationId xmlns:a16="http://schemas.microsoft.com/office/drawing/2014/main" xmlns="" id="{F036BD37-7371-4628-BA38-63E6AFA1DAD2}"/>
                </a:ext>
              </a:extLst>
            </p:cNvPr>
            <p:cNvSpPr txBox="1"/>
            <p:nvPr/>
          </p:nvSpPr>
          <p:spPr>
            <a:xfrm>
              <a:off x="5653724" y="4394996"/>
              <a:ext cx="1846420" cy="338554"/>
            </a:xfrm>
            <a:prstGeom prst="rect">
              <a:avLst/>
            </a:prstGeom>
            <a:noFill/>
          </p:spPr>
          <p:txBody>
            <a:bodyPr wrap="square" rtlCol="0">
              <a:spAutoFit/>
            </a:bodyPr>
            <a:lstStyle/>
            <a:p>
              <a:r>
                <a:rPr lang="en-US" sz="1600" dirty="0">
                  <a:solidFill>
                    <a:srgbClr val="666666"/>
                  </a:solidFill>
                  <a:latin typeface="Trebuchet MS"/>
                  <a:cs typeface="Trebuchet MS"/>
                </a:rPr>
                <a:t>FACEBOOK</a:t>
              </a:r>
              <a:endParaRPr lang="en-US" sz="1400" i="1" dirty="0">
                <a:solidFill>
                  <a:srgbClr val="666666"/>
                </a:solidFill>
                <a:latin typeface="Georgia"/>
                <a:cs typeface="Georgia"/>
              </a:endParaRPr>
            </a:p>
          </p:txBody>
        </p:sp>
        <p:sp>
          <p:nvSpPr>
            <p:cNvPr id="20" name="TextBox 19">
              <a:extLst>
                <a:ext uri="{FF2B5EF4-FFF2-40B4-BE49-F238E27FC236}">
                  <a16:creationId xmlns:a16="http://schemas.microsoft.com/office/drawing/2014/main" xmlns="" id="{1413E5B4-C729-4AAD-A5D3-0A3BF81AD0C5}"/>
                </a:ext>
              </a:extLst>
            </p:cNvPr>
            <p:cNvSpPr txBox="1"/>
            <p:nvPr/>
          </p:nvSpPr>
          <p:spPr>
            <a:xfrm>
              <a:off x="5653724" y="6144908"/>
              <a:ext cx="1846420" cy="338554"/>
            </a:xfrm>
            <a:prstGeom prst="rect">
              <a:avLst/>
            </a:prstGeom>
            <a:noFill/>
          </p:spPr>
          <p:txBody>
            <a:bodyPr wrap="square" rtlCol="0">
              <a:spAutoFit/>
            </a:bodyPr>
            <a:lstStyle/>
            <a:p>
              <a:r>
                <a:rPr lang="en-US" sz="1600" dirty="0">
                  <a:solidFill>
                    <a:srgbClr val="666666"/>
                  </a:solidFill>
                  <a:latin typeface="Trebuchet MS"/>
                  <a:cs typeface="Trebuchet MS"/>
                </a:rPr>
                <a:t>POKÉMON GO</a:t>
              </a:r>
              <a:endParaRPr lang="en-US" sz="1400" i="1" dirty="0">
                <a:solidFill>
                  <a:srgbClr val="666666"/>
                </a:solidFill>
                <a:latin typeface="Georgia"/>
                <a:cs typeface="Georgia"/>
              </a:endParaRPr>
            </a:p>
          </p:txBody>
        </p:sp>
        <p:sp>
          <p:nvSpPr>
            <p:cNvPr id="22" name="Rectangle 21">
              <a:extLst>
                <a:ext uri="{FF2B5EF4-FFF2-40B4-BE49-F238E27FC236}">
                  <a16:creationId xmlns:a16="http://schemas.microsoft.com/office/drawing/2014/main" xmlns="" id="{9AE84875-382C-46D8-86F1-0A157301D767}"/>
                </a:ext>
              </a:extLst>
            </p:cNvPr>
            <p:cNvSpPr/>
            <p:nvPr/>
          </p:nvSpPr>
          <p:spPr>
            <a:xfrm>
              <a:off x="10518182" y="559743"/>
              <a:ext cx="981359" cy="338554"/>
            </a:xfrm>
            <a:prstGeom prst="rect">
              <a:avLst/>
            </a:prstGeom>
          </p:spPr>
          <p:txBody>
            <a:bodyPr wrap="none" anchor="ctr">
              <a:spAutoFit/>
            </a:bodyPr>
            <a:lstStyle/>
            <a:p>
              <a:r>
                <a:rPr lang="en-US" sz="1600" i="1" dirty="0">
                  <a:solidFill>
                    <a:srgbClr val="5E6A71"/>
                  </a:solidFill>
                  <a:latin typeface="Georgia"/>
                  <a:cs typeface="Georgia"/>
                </a:rPr>
                <a:t>38 years</a:t>
              </a:r>
              <a:endParaRPr lang="en-US" sz="2400" dirty="0"/>
            </a:p>
          </p:txBody>
        </p:sp>
        <p:sp>
          <p:nvSpPr>
            <p:cNvPr id="23" name="Rectangle 22">
              <a:extLst>
                <a:ext uri="{FF2B5EF4-FFF2-40B4-BE49-F238E27FC236}">
                  <a16:creationId xmlns:a16="http://schemas.microsoft.com/office/drawing/2014/main" xmlns="" id="{5EA802FF-EF81-42AC-ABDD-B4C76DAEA971}"/>
                </a:ext>
              </a:extLst>
            </p:cNvPr>
            <p:cNvSpPr/>
            <p:nvPr/>
          </p:nvSpPr>
          <p:spPr>
            <a:xfrm>
              <a:off x="7402449" y="1440277"/>
              <a:ext cx="947695" cy="338554"/>
            </a:xfrm>
            <a:prstGeom prst="rect">
              <a:avLst/>
            </a:prstGeom>
          </p:spPr>
          <p:txBody>
            <a:bodyPr wrap="none" anchor="ctr">
              <a:spAutoFit/>
            </a:bodyPr>
            <a:lstStyle/>
            <a:p>
              <a:r>
                <a:rPr lang="en-US" sz="1600" i="1" dirty="0">
                  <a:solidFill>
                    <a:srgbClr val="5E6A71"/>
                  </a:solidFill>
                  <a:latin typeface="Georgia"/>
                  <a:cs typeface="Georgia"/>
                </a:rPr>
                <a:t>13 years</a:t>
              </a:r>
              <a:endParaRPr lang="en-US" sz="2400" dirty="0"/>
            </a:p>
          </p:txBody>
        </p:sp>
        <p:sp>
          <p:nvSpPr>
            <p:cNvPr id="24" name="Rectangle 23">
              <a:extLst>
                <a:ext uri="{FF2B5EF4-FFF2-40B4-BE49-F238E27FC236}">
                  <a16:creationId xmlns:a16="http://schemas.microsoft.com/office/drawing/2014/main" xmlns="" id="{1F891365-4197-4C3F-86CE-98F36314F7D1}"/>
                </a:ext>
              </a:extLst>
            </p:cNvPr>
            <p:cNvSpPr/>
            <p:nvPr/>
          </p:nvSpPr>
          <p:spPr>
            <a:xfrm>
              <a:off x="6307426" y="2309521"/>
              <a:ext cx="861133" cy="338554"/>
            </a:xfrm>
            <a:prstGeom prst="rect">
              <a:avLst/>
            </a:prstGeom>
          </p:spPr>
          <p:txBody>
            <a:bodyPr wrap="none" anchor="ctr">
              <a:spAutoFit/>
            </a:bodyPr>
            <a:lstStyle/>
            <a:p>
              <a:r>
                <a:rPr lang="en-US" sz="1600" i="1" dirty="0">
                  <a:solidFill>
                    <a:srgbClr val="5E6A71"/>
                  </a:solidFill>
                  <a:latin typeface="Georgia"/>
                  <a:cs typeface="Georgia"/>
                </a:rPr>
                <a:t>4 years</a:t>
              </a:r>
              <a:endParaRPr lang="en-US" sz="2400" dirty="0"/>
            </a:p>
          </p:txBody>
        </p:sp>
        <p:sp>
          <p:nvSpPr>
            <p:cNvPr id="25" name="Rectangle 24">
              <a:extLst>
                <a:ext uri="{FF2B5EF4-FFF2-40B4-BE49-F238E27FC236}">
                  <a16:creationId xmlns:a16="http://schemas.microsoft.com/office/drawing/2014/main" xmlns="" id="{3C2BCA0C-6220-4571-B71F-FF7B548289B5}"/>
                </a:ext>
              </a:extLst>
            </p:cNvPr>
            <p:cNvSpPr/>
            <p:nvPr/>
          </p:nvSpPr>
          <p:spPr>
            <a:xfrm>
              <a:off x="6194537" y="3178765"/>
              <a:ext cx="859531" cy="338554"/>
            </a:xfrm>
            <a:prstGeom prst="rect">
              <a:avLst/>
            </a:prstGeom>
          </p:spPr>
          <p:txBody>
            <a:bodyPr wrap="none" anchor="ctr">
              <a:spAutoFit/>
            </a:bodyPr>
            <a:lstStyle/>
            <a:p>
              <a:r>
                <a:rPr lang="en-US" sz="1600" i="1" dirty="0">
                  <a:solidFill>
                    <a:srgbClr val="5E6A71"/>
                  </a:solidFill>
                  <a:latin typeface="Georgia"/>
                  <a:cs typeface="Georgia"/>
                </a:rPr>
                <a:t>3 years</a:t>
              </a:r>
              <a:endParaRPr lang="en-US" sz="2400" dirty="0"/>
            </a:p>
          </p:txBody>
        </p:sp>
        <p:sp>
          <p:nvSpPr>
            <p:cNvPr id="26" name="Rectangle 25">
              <a:extLst>
                <a:ext uri="{FF2B5EF4-FFF2-40B4-BE49-F238E27FC236}">
                  <a16:creationId xmlns:a16="http://schemas.microsoft.com/office/drawing/2014/main" xmlns="" id="{9EF3E2FF-E232-4CC8-AFF6-491D24644717}"/>
                </a:ext>
              </a:extLst>
            </p:cNvPr>
            <p:cNvSpPr/>
            <p:nvPr/>
          </p:nvSpPr>
          <p:spPr>
            <a:xfrm>
              <a:off x="5912314" y="4048010"/>
              <a:ext cx="745717" cy="338554"/>
            </a:xfrm>
            <a:prstGeom prst="rect">
              <a:avLst/>
            </a:prstGeom>
          </p:spPr>
          <p:txBody>
            <a:bodyPr wrap="none" anchor="ctr">
              <a:spAutoFit/>
            </a:bodyPr>
            <a:lstStyle/>
            <a:p>
              <a:r>
                <a:rPr lang="en-US" sz="1600" i="1" dirty="0">
                  <a:solidFill>
                    <a:srgbClr val="5E6A71"/>
                  </a:solidFill>
                  <a:latin typeface="Georgia"/>
                  <a:cs typeface="Georgia"/>
                </a:rPr>
                <a:t>1 year</a:t>
              </a:r>
              <a:endParaRPr lang="en-US" sz="2400" dirty="0"/>
            </a:p>
          </p:txBody>
        </p:sp>
        <p:sp>
          <p:nvSpPr>
            <p:cNvPr id="27" name="Rectangle 26">
              <a:extLst>
                <a:ext uri="{FF2B5EF4-FFF2-40B4-BE49-F238E27FC236}">
                  <a16:creationId xmlns:a16="http://schemas.microsoft.com/office/drawing/2014/main" xmlns="" id="{59153C42-1111-46CA-BF3D-719A477BECE6}"/>
                </a:ext>
              </a:extLst>
            </p:cNvPr>
            <p:cNvSpPr/>
            <p:nvPr/>
          </p:nvSpPr>
          <p:spPr>
            <a:xfrm>
              <a:off x="5923603" y="4939833"/>
              <a:ext cx="1037463" cy="338554"/>
            </a:xfrm>
            <a:prstGeom prst="rect">
              <a:avLst/>
            </a:prstGeom>
          </p:spPr>
          <p:txBody>
            <a:bodyPr wrap="none" anchor="ctr">
              <a:spAutoFit/>
            </a:bodyPr>
            <a:lstStyle/>
            <a:p>
              <a:r>
                <a:rPr lang="en-US" sz="1600" i="1" dirty="0">
                  <a:solidFill>
                    <a:srgbClr val="5E6A71"/>
                  </a:solidFill>
                  <a:latin typeface="Georgia"/>
                  <a:cs typeface="Georgia"/>
                </a:rPr>
                <a:t>9 months</a:t>
              </a:r>
              <a:endParaRPr lang="en-US" sz="2400" dirty="0"/>
            </a:p>
          </p:txBody>
        </p:sp>
        <p:sp>
          <p:nvSpPr>
            <p:cNvPr id="28" name="Rectangle 27">
              <a:extLst>
                <a:ext uri="{FF2B5EF4-FFF2-40B4-BE49-F238E27FC236}">
                  <a16:creationId xmlns:a16="http://schemas.microsoft.com/office/drawing/2014/main" xmlns="" id="{D8792323-5BB9-4258-B591-D3AE5EA34907}"/>
                </a:ext>
              </a:extLst>
            </p:cNvPr>
            <p:cNvSpPr/>
            <p:nvPr/>
          </p:nvSpPr>
          <p:spPr>
            <a:xfrm>
              <a:off x="5810715" y="5815899"/>
              <a:ext cx="877163" cy="338554"/>
            </a:xfrm>
            <a:prstGeom prst="rect">
              <a:avLst/>
            </a:prstGeom>
          </p:spPr>
          <p:txBody>
            <a:bodyPr wrap="none" anchor="ctr">
              <a:spAutoFit/>
            </a:bodyPr>
            <a:lstStyle/>
            <a:p>
              <a:r>
                <a:rPr lang="en-US" sz="1600" i="1" dirty="0">
                  <a:solidFill>
                    <a:srgbClr val="5E6A71"/>
                  </a:solidFill>
                  <a:latin typeface="Georgia"/>
                  <a:cs typeface="Georgia"/>
                </a:rPr>
                <a:t>19 days</a:t>
              </a:r>
              <a:endParaRPr lang="en-US" sz="2400" dirty="0"/>
            </a:p>
          </p:txBody>
        </p:sp>
        <p:pic>
          <p:nvPicPr>
            <p:cNvPr id="29" name="Picture 28" descr="DVD-HJObSfk7W.png">
              <a:extLst>
                <a:ext uri="{FF2B5EF4-FFF2-40B4-BE49-F238E27FC236}">
                  <a16:creationId xmlns:a16="http://schemas.microsoft.com/office/drawing/2014/main" xmlns="" id="{FA55D608-06A9-4482-8E87-AF9B0C8253E1}"/>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820678" y="5591404"/>
              <a:ext cx="1032268" cy="1032268"/>
            </a:xfrm>
            <a:prstGeom prst="rect">
              <a:avLst/>
            </a:prstGeom>
          </p:spPr>
        </p:pic>
      </p:grpSp>
      <p:sp>
        <p:nvSpPr>
          <p:cNvPr id="30" name="Text Placeholder 1"/>
          <p:cNvSpPr txBox="1">
            <a:spLocks/>
          </p:cNvSpPr>
          <p:nvPr/>
        </p:nvSpPr>
        <p:spPr>
          <a:xfrm>
            <a:off x="746714" y="5985176"/>
            <a:ext cx="4203324" cy="386157"/>
          </a:xfrm>
          <a:prstGeom prst="rect">
            <a:avLst/>
          </a:prstGeom>
        </p:spPr>
        <p:txBody>
          <a:bodyPr vert="horz" lIns="0" tIns="45720" rIns="0" bIns="45720" numCol="1" rtlCol="0">
            <a:noAutofit/>
          </a:bodyPr>
          <a:lstStyle>
            <a:lvl1pPr marL="0" indent="0" algn="l" defTabSz="1219170" rtl="0" eaLnBrk="1" latinLnBrk="0" hangingPunct="1">
              <a:lnSpc>
                <a:spcPct val="90000"/>
              </a:lnSpc>
              <a:spcBef>
                <a:spcPts val="0"/>
              </a:spcBef>
              <a:spcAft>
                <a:spcPts val="600"/>
              </a:spcAft>
              <a:buSzPct val="80000"/>
              <a:buFont typeface="Arial" panose="020B0604020202020204" pitchFamily="34" charset="0"/>
              <a:buNone/>
              <a:defRPr sz="1600" i="1" kern="1200">
                <a:solidFill>
                  <a:schemeClr val="tx2"/>
                </a:solidFill>
                <a:latin typeface="+mn-lt"/>
                <a:ea typeface="+mn-ea"/>
                <a:cs typeface="Arial" panose="020B0604020202020204" pitchFamily="34" charset="0"/>
              </a:defRPr>
            </a:lvl1pPr>
            <a:lvl2pPr marL="609585" indent="0" algn="l" defTabSz="1219170" rtl="0" eaLnBrk="1" latinLnBrk="0" hangingPunct="1">
              <a:lnSpc>
                <a:spcPct val="90000"/>
              </a:lnSpc>
              <a:spcBef>
                <a:spcPts val="400"/>
              </a:spcBef>
              <a:spcAft>
                <a:spcPts val="400"/>
              </a:spcAft>
              <a:buClr>
                <a:schemeClr val="tx1">
                  <a:lumMod val="50000"/>
                </a:schemeClr>
              </a:buClr>
              <a:buSzPct val="80000"/>
              <a:buFont typeface="Arial" panose="020B0604020202020204" pitchFamily="34" charset="0"/>
              <a:buNone/>
              <a:defRPr lang="en-US" sz="1600" i="0" kern="1200">
                <a:solidFill>
                  <a:schemeClr val="tx1">
                    <a:lumMod val="50000"/>
                  </a:schemeClr>
                </a:solidFill>
                <a:latin typeface="+mn-lt"/>
                <a:ea typeface="+mn-ea"/>
                <a:cs typeface="Arial" panose="020B0604020202020204" pitchFamily="34" charset="0"/>
              </a:defRPr>
            </a:lvl2pPr>
            <a:lvl3pPr marL="1219170" indent="0" algn="l" defTabSz="1219170" rtl="0" eaLnBrk="1" latinLnBrk="0" hangingPunct="1">
              <a:lnSpc>
                <a:spcPct val="90000"/>
              </a:lnSpc>
              <a:spcBef>
                <a:spcPts val="400"/>
              </a:spcBef>
              <a:spcAft>
                <a:spcPts val="400"/>
              </a:spcAft>
              <a:buClr>
                <a:schemeClr val="tx1">
                  <a:lumMod val="50000"/>
                </a:schemeClr>
              </a:buClr>
              <a:buSzPct val="80000"/>
              <a:buFont typeface="Calibri Light" panose="020F0302020204030204" pitchFamily="34" charset="0"/>
              <a:buNone/>
              <a:defRPr sz="1333" i="0" kern="1200">
                <a:solidFill>
                  <a:schemeClr val="tx1">
                    <a:lumMod val="50000"/>
                  </a:schemeClr>
                </a:solidFill>
                <a:latin typeface="+mn-lt"/>
                <a:ea typeface="+mn-ea"/>
                <a:cs typeface="Arial" panose="020B0604020202020204" pitchFamily="34" charset="0"/>
              </a:defRPr>
            </a:lvl3pPr>
            <a:lvl4pPr marL="1828754" indent="0" algn="l" defTabSz="1219170" rtl="0" eaLnBrk="1" latinLnBrk="0" hangingPunct="1">
              <a:lnSpc>
                <a:spcPct val="90000"/>
              </a:lnSpc>
              <a:spcBef>
                <a:spcPts val="400"/>
              </a:spcBef>
              <a:spcAft>
                <a:spcPts val="400"/>
              </a:spcAft>
              <a:buClr>
                <a:schemeClr val="tx1">
                  <a:lumMod val="50000"/>
                </a:schemeClr>
              </a:buClr>
              <a:buSzPct val="80000"/>
              <a:buFont typeface="Arial" panose="020B0604020202020204" pitchFamily="34" charset="0"/>
              <a:buNone/>
              <a:defRPr sz="1200" i="0" kern="1200">
                <a:solidFill>
                  <a:schemeClr val="tx1">
                    <a:lumMod val="50000"/>
                  </a:schemeClr>
                </a:solidFill>
                <a:latin typeface="+mn-lt"/>
                <a:ea typeface="+mn-ea"/>
                <a:cs typeface="Arial" panose="020B0604020202020204" pitchFamily="34" charset="0"/>
              </a:defRPr>
            </a:lvl4pPr>
            <a:lvl5pPr marL="2438339" indent="0" algn="l" defTabSz="1219170" rtl="0" eaLnBrk="1" latinLnBrk="0" hangingPunct="1">
              <a:lnSpc>
                <a:spcPct val="90000"/>
              </a:lnSpc>
              <a:spcBef>
                <a:spcPts val="400"/>
              </a:spcBef>
              <a:spcAft>
                <a:spcPts val="400"/>
              </a:spcAft>
              <a:buClr>
                <a:schemeClr val="tx1">
                  <a:lumMod val="50000"/>
                </a:schemeClr>
              </a:buClr>
              <a:buSzPct val="80000"/>
              <a:buFont typeface="Calibri Light" panose="020F0302020204030204" pitchFamily="34" charset="0"/>
              <a:buNone/>
              <a:defRPr sz="1200" i="0" kern="1200">
                <a:solidFill>
                  <a:schemeClr val="tx1">
                    <a:lumMod val="50000"/>
                  </a:schemeClr>
                </a:solidFill>
                <a:latin typeface="+mn-lt"/>
                <a:ea typeface="+mn-ea"/>
                <a:cs typeface="Arial" panose="020B0604020202020204" pitchFamily="34" charset="0"/>
              </a:defRPr>
            </a:lvl5pPr>
            <a:lvl6pPr marL="3047924" indent="0" algn="l" defTabSz="121917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6pPr>
            <a:lvl7pPr marL="3657509" indent="0" algn="l" defTabSz="121917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7pPr>
            <a:lvl8pPr marL="4267093" indent="0" algn="l" defTabSz="121917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8pPr>
            <a:lvl9pPr marL="4876678" indent="0" algn="l" defTabSz="121917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9pPr>
          </a:lstStyle>
          <a:p>
            <a:pPr marL="0" marR="0" lvl="0" indent="0" algn="r" defTabSz="1219170" rtl="0" eaLnBrk="1" fontAlgn="auto" latinLnBrk="0" hangingPunct="1">
              <a:lnSpc>
                <a:spcPct val="90000"/>
              </a:lnSpc>
              <a:spcBef>
                <a:spcPts val="0"/>
              </a:spcBef>
              <a:spcAft>
                <a:spcPts val="600"/>
              </a:spcAft>
              <a:buClrTx/>
              <a:buSzPct val="80000"/>
              <a:buFont typeface="Arial" panose="020B0604020202020204" pitchFamily="34" charset="0"/>
              <a:buNone/>
              <a:tabLst/>
              <a:defRPr/>
            </a:pPr>
            <a:r>
              <a:rPr kumimoji="0" lang="en-US" sz="1600" b="0" i="1" u="none" strike="noStrike" kern="1200" cap="none" spc="0" normalizeH="0" baseline="0" noProof="0" dirty="0" smtClean="0">
                <a:ln>
                  <a:noFill/>
                </a:ln>
                <a:solidFill>
                  <a:srgbClr val="666666"/>
                </a:solidFill>
                <a:effectLst/>
                <a:uLnTx/>
                <a:uFillTx/>
                <a:latin typeface="Georgia"/>
                <a:ea typeface="+mn-ea"/>
                <a:cs typeface="Arial" panose="020B0604020202020204" pitchFamily="34" charset="0"/>
              </a:rPr>
              <a:t>Years to reach 50 million users</a:t>
            </a:r>
            <a:endParaRPr kumimoji="0" lang="en-US" sz="1600" b="0" i="1" u="none" strike="noStrike" kern="1200" cap="none" spc="0" normalizeH="0" baseline="0" noProof="0" dirty="0">
              <a:ln>
                <a:noFill/>
              </a:ln>
              <a:solidFill>
                <a:srgbClr val="666666"/>
              </a:solidFill>
              <a:effectLst/>
              <a:uLnTx/>
              <a:uFillTx/>
              <a:latin typeface="Georgia"/>
              <a:ea typeface="+mn-ea"/>
              <a:cs typeface="Arial" panose="020B0604020202020204" pitchFamily="34" charset="0"/>
            </a:endParaRPr>
          </a:p>
        </p:txBody>
      </p:sp>
      <p:sp>
        <p:nvSpPr>
          <p:cNvPr id="31" name="Rectangle 30"/>
          <p:cNvSpPr/>
          <p:nvPr/>
        </p:nvSpPr>
        <p:spPr>
          <a:xfrm>
            <a:off x="1580304" y="6410449"/>
            <a:ext cx="3369733" cy="215444"/>
          </a:xfrm>
          <a:prstGeom prst="rect">
            <a:avLst/>
          </a:prstGeom>
        </p:spPr>
        <p:txBody>
          <a:bodyPr wrap="square">
            <a:spAutoFit/>
          </a:bodyPr>
          <a:lstStyle/>
          <a:p>
            <a:pPr algn="r"/>
            <a:r>
              <a:rPr lang="en-US" sz="800" dirty="0">
                <a:solidFill>
                  <a:srgbClr val="97C6EC"/>
                </a:solidFill>
                <a:latin typeface="Trebuchet MS"/>
                <a:cs typeface="Trebuchet MS"/>
              </a:rPr>
              <a:t>SOURCE:  MCKINSEY GLOBAL INSTITUTE</a:t>
            </a:r>
          </a:p>
        </p:txBody>
      </p:sp>
      <p:sp>
        <p:nvSpPr>
          <p:cNvPr id="33" name="Title 2"/>
          <p:cNvSpPr txBox="1">
            <a:spLocks/>
          </p:cNvSpPr>
          <p:nvPr/>
        </p:nvSpPr>
        <p:spPr>
          <a:xfrm>
            <a:off x="609602" y="2550417"/>
            <a:ext cx="4158761" cy="1203027"/>
          </a:xfrm>
          <a:prstGeom prst="rect">
            <a:avLst/>
          </a:prstGeom>
        </p:spPr>
        <p:txBody>
          <a:bodyPr vert="horz" lIns="0" tIns="45720" rIns="0" bIns="45720" rtlCol="0" anchor="b" anchorCtr="0">
            <a:normAutofit/>
          </a:bodyPr>
          <a:lstStyle>
            <a:lvl1pPr marL="0" indent="0" algn="l" defTabSz="1625559" rtl="0" eaLnBrk="1" fontAlgn="base" latinLnBrk="0" hangingPunct="1">
              <a:lnSpc>
                <a:spcPct val="80000"/>
              </a:lnSpc>
              <a:spcBef>
                <a:spcPts val="400"/>
              </a:spcBef>
              <a:spcAft>
                <a:spcPts val="400"/>
              </a:spcAft>
              <a:buFont typeface="Arial" charset="0"/>
              <a:buNone/>
              <a:defRPr lang="en-US" sz="3200" i="0" kern="1200" cap="all" spc="-150" baseline="0">
                <a:solidFill>
                  <a:schemeClr val="accent5"/>
                </a:solidFill>
                <a:latin typeface="Arial Black" panose="020B0A04020102020204" pitchFamily="34" charset="0"/>
                <a:ea typeface="ＭＳ Ｐゴシック" charset="0"/>
                <a:cs typeface="+mj-cs"/>
              </a:defRPr>
            </a:lvl1pPr>
          </a:lstStyle>
          <a:p>
            <a:pPr marL="0" marR="0" lvl="0" indent="0" algn="l" defTabSz="1625559" rtl="0" eaLnBrk="1" fontAlgn="base" latinLnBrk="0" hangingPunct="1">
              <a:lnSpc>
                <a:spcPct val="90000"/>
              </a:lnSpc>
              <a:spcBef>
                <a:spcPts val="400"/>
              </a:spcBef>
              <a:spcAft>
                <a:spcPts val="400"/>
              </a:spcAft>
              <a:buClrTx/>
              <a:buSzTx/>
              <a:buFont typeface="Arial" charset="0"/>
              <a:buNone/>
              <a:tabLst/>
              <a:defRPr/>
            </a:pPr>
            <a:r>
              <a:rPr kumimoji="0" lang="en-US" sz="3733" b="0" i="0" u="none" strike="noStrike" kern="1200" cap="all" spc="-200" normalizeH="0" baseline="0" noProof="0" dirty="0" smtClean="0">
                <a:ln>
                  <a:noFill/>
                </a:ln>
                <a:solidFill>
                  <a:srgbClr val="53A2A6"/>
                </a:solidFill>
                <a:effectLst/>
                <a:uLnTx/>
                <a:uFillTx/>
                <a:latin typeface="Arial Black" panose="020B0A04020102020204" pitchFamily="34" charset="0"/>
                <a:ea typeface="ＭＳ Ｐゴシック" charset="0"/>
                <a:cs typeface="+mj-cs"/>
              </a:rPr>
              <a:t>PEOPLE MAKE COMMUNITY. </a:t>
            </a:r>
            <a:endParaRPr kumimoji="0" lang="en-US" sz="3733" b="0" i="0" u="none" strike="noStrike" kern="1200" cap="all" spc="-200" normalizeH="0" baseline="0" noProof="0" dirty="0">
              <a:ln>
                <a:noFill/>
              </a:ln>
              <a:solidFill>
                <a:srgbClr val="53A2A6"/>
              </a:solidFill>
              <a:effectLst/>
              <a:uLnTx/>
              <a:uFillTx/>
              <a:latin typeface="Arial Black" panose="020B0A04020102020204" pitchFamily="34" charset="0"/>
              <a:ea typeface="ＭＳ Ｐゴシック" charset="0"/>
              <a:cs typeface="+mj-cs"/>
            </a:endParaRPr>
          </a:p>
        </p:txBody>
      </p:sp>
      <p:sp>
        <p:nvSpPr>
          <p:cNvPr id="34" name="Text Placeholder 1"/>
          <p:cNvSpPr txBox="1">
            <a:spLocks/>
          </p:cNvSpPr>
          <p:nvPr/>
        </p:nvSpPr>
        <p:spPr>
          <a:xfrm>
            <a:off x="609602" y="3687509"/>
            <a:ext cx="2709332" cy="495025"/>
          </a:xfrm>
          <a:prstGeom prst="rect">
            <a:avLst/>
          </a:prstGeom>
        </p:spPr>
        <p:txBody>
          <a:bodyPr vert="horz" lIns="121920" tIns="60960" rIns="121920" bIns="60960" numCol="1" rtlCol="0">
            <a:noAutofit/>
          </a:bodyPr>
          <a:lstStyle>
            <a:lvl1pPr marL="0" indent="0" algn="l" defTabSz="457200" rtl="0" eaLnBrk="1" latinLnBrk="0" hangingPunct="1">
              <a:spcBef>
                <a:spcPts val="0"/>
              </a:spcBef>
              <a:buFont typeface="Arial"/>
              <a:buNone/>
              <a:defRPr sz="1200" i="1" kern="1200" baseline="0">
                <a:solidFill>
                  <a:schemeClr val="tx2"/>
                </a:solidFill>
                <a:latin typeface="Georgia"/>
                <a:ea typeface="+mn-ea"/>
                <a:cs typeface="Georgia"/>
              </a:defRPr>
            </a:lvl1pPr>
            <a:lvl2pPr marL="457200" indent="0" algn="l" defTabSz="457200" rtl="0" eaLnBrk="1" latinLnBrk="0" hangingPunct="1">
              <a:spcBef>
                <a:spcPct val="20000"/>
              </a:spcBef>
              <a:buFont typeface="Arial"/>
              <a:buNone/>
              <a:defRPr sz="1200" kern="1200">
                <a:solidFill>
                  <a:schemeClr val="tx2"/>
                </a:solidFill>
                <a:latin typeface="Georgia"/>
                <a:ea typeface="+mn-ea"/>
                <a:cs typeface="Georgia"/>
              </a:defRPr>
            </a:lvl2pPr>
            <a:lvl3pPr marL="914400" indent="0" algn="l" defTabSz="457200" rtl="0" eaLnBrk="1" latinLnBrk="0" hangingPunct="1">
              <a:spcBef>
                <a:spcPct val="20000"/>
              </a:spcBef>
              <a:buFont typeface="Arial"/>
              <a:buNone/>
              <a:defRPr sz="1000" kern="1200">
                <a:solidFill>
                  <a:schemeClr val="tx2"/>
                </a:solidFill>
                <a:latin typeface="Georgia"/>
                <a:ea typeface="+mn-ea"/>
                <a:cs typeface="Georgia"/>
              </a:defRPr>
            </a:lvl3pPr>
            <a:lvl4pPr marL="1371600" indent="0" algn="l" defTabSz="457200" rtl="0" eaLnBrk="1" latinLnBrk="0" hangingPunct="1">
              <a:spcBef>
                <a:spcPct val="20000"/>
              </a:spcBef>
              <a:buFont typeface="Arial"/>
              <a:buNone/>
              <a:defRPr sz="900" kern="1200">
                <a:solidFill>
                  <a:schemeClr val="tx2"/>
                </a:solidFill>
                <a:latin typeface="Georgia"/>
                <a:ea typeface="+mn-ea"/>
                <a:cs typeface="Georgia"/>
              </a:defRPr>
            </a:lvl4pPr>
            <a:lvl5pPr marL="1828800" indent="0" algn="l" defTabSz="457200" rtl="0" eaLnBrk="1" latinLnBrk="0" hangingPunct="1">
              <a:spcBef>
                <a:spcPct val="20000"/>
              </a:spcBef>
              <a:buFont typeface="Arial"/>
              <a:buNone/>
              <a:defRPr sz="900" kern="1200">
                <a:solidFill>
                  <a:schemeClr val="tx2"/>
                </a:solidFill>
                <a:latin typeface="Georgia"/>
                <a:ea typeface="+mn-ea"/>
                <a:cs typeface="Georgia"/>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1" u="none" strike="noStrike" kern="1200" cap="none" spc="0" normalizeH="0" baseline="0" noProof="0" dirty="0">
                <a:ln>
                  <a:noFill/>
                </a:ln>
                <a:solidFill>
                  <a:srgbClr val="666666"/>
                </a:solidFill>
                <a:effectLst/>
                <a:uLnTx/>
                <a:uFillTx/>
                <a:latin typeface="Georgia"/>
                <a:ea typeface="+mn-ea"/>
              </a:rPr>
              <a:t>And make it faster </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1" u="none" strike="noStrike" kern="1200" cap="none" spc="0" normalizeH="0" baseline="0" noProof="0" dirty="0">
                <a:ln>
                  <a:noFill/>
                </a:ln>
                <a:solidFill>
                  <a:srgbClr val="666666"/>
                </a:solidFill>
                <a:effectLst/>
                <a:uLnTx/>
                <a:uFillTx/>
                <a:latin typeface="Georgia"/>
                <a:ea typeface="+mn-ea"/>
              </a:rPr>
              <a:t>than ever before.</a:t>
            </a:r>
          </a:p>
        </p:txBody>
      </p:sp>
    </p:spTree>
    <p:extLst>
      <p:ext uri="{BB962C8B-B14F-4D97-AF65-F5344CB8AC3E}">
        <p14:creationId xmlns:p14="http://schemas.microsoft.com/office/powerpoint/2010/main" val="1229997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chor="t" anchorCtr="0"/>
          <a:lstStyle/>
          <a:p>
            <a:pPr fontAlgn="base">
              <a:lnSpc>
                <a:spcPct val="70000"/>
              </a:lnSpc>
              <a:spcAft>
                <a:spcPct val="0"/>
              </a:spcAft>
              <a:defRPr/>
            </a:pPr>
            <a:r>
              <a:rPr lang="en-US" b="1" cap="all" dirty="0">
                <a:solidFill>
                  <a:srgbClr val="53A2A6"/>
                </a:solidFill>
                <a:latin typeface="Arial" panose="020B0604020202020204" pitchFamily="34" charset="0"/>
                <a:ea typeface="MS PGothic" pitchFamily="34" charset="-128"/>
                <a:cs typeface="Arial" panose="020B0604020202020204" pitchFamily="34" charset="0"/>
              </a:rPr>
              <a:t>Social Media Policy</a:t>
            </a:r>
          </a:p>
        </p:txBody>
      </p:sp>
      <p:sp>
        <p:nvSpPr>
          <p:cNvPr id="3" name="Content Placeholder 2"/>
          <p:cNvSpPr>
            <a:spLocks noGrp="1"/>
          </p:cNvSpPr>
          <p:nvPr>
            <p:ph idx="1"/>
          </p:nvPr>
        </p:nvSpPr>
        <p:spPr/>
        <p:txBody>
          <a:bodyPr lIns="0" tIns="0" rIns="0" bIns="0">
            <a:normAutofit/>
          </a:bodyPr>
          <a:lstStyle/>
          <a:p>
            <a:pPr marL="0" fontAlgn="base">
              <a:spcBef>
                <a:spcPts val="1200"/>
              </a:spcBef>
            </a:pPr>
            <a:r>
              <a:rPr lang="en-US" sz="2400" dirty="0">
                <a:solidFill>
                  <a:srgbClr val="666666"/>
                </a:solidFill>
              </a:rPr>
              <a:t>Insert info on your company’s social media policy</a:t>
            </a:r>
            <a:br>
              <a:rPr lang="en-US" sz="2400" dirty="0">
                <a:solidFill>
                  <a:srgbClr val="666666"/>
                </a:solidFill>
              </a:rPr>
            </a:br>
            <a:endParaRPr lang="en-US" sz="2400" dirty="0">
              <a:solidFill>
                <a:srgbClr val="666666"/>
              </a:solidFill>
            </a:endParaRPr>
          </a:p>
        </p:txBody>
      </p:sp>
    </p:spTree>
    <p:extLst>
      <p:ext uri="{BB962C8B-B14F-4D97-AF65-F5344CB8AC3E}">
        <p14:creationId xmlns:p14="http://schemas.microsoft.com/office/powerpoint/2010/main" val="407968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140" y="365125"/>
            <a:ext cx="10981660" cy="1325563"/>
          </a:xfrm>
        </p:spPr>
        <p:txBody>
          <a:bodyPr lIns="0" tIns="0" rIns="0" bIns="0" anchor="t" anchorCtr="0">
            <a:normAutofit/>
          </a:bodyPr>
          <a:lstStyle/>
          <a:p>
            <a:pPr fontAlgn="base">
              <a:lnSpc>
                <a:spcPct val="70000"/>
              </a:lnSpc>
              <a:spcAft>
                <a:spcPct val="0"/>
              </a:spcAft>
              <a:defRPr/>
            </a:pPr>
            <a:r>
              <a:rPr lang="en-US" b="1" cap="all" dirty="0">
                <a:solidFill>
                  <a:srgbClr val="53A2A6"/>
                </a:solidFill>
                <a:latin typeface="Arial" panose="020B0604020202020204" pitchFamily="34" charset="0"/>
                <a:ea typeface="MS PGothic" pitchFamily="34" charset="-128"/>
                <a:cs typeface="Arial" panose="020B0604020202020204" pitchFamily="34" charset="0"/>
              </a:rPr>
              <a:t>Confidentiality and Agreements</a:t>
            </a:r>
          </a:p>
        </p:txBody>
      </p:sp>
      <p:sp>
        <p:nvSpPr>
          <p:cNvPr id="3" name="Content Placeholder 2"/>
          <p:cNvSpPr>
            <a:spLocks noGrp="1"/>
          </p:cNvSpPr>
          <p:nvPr>
            <p:ph idx="1"/>
          </p:nvPr>
        </p:nvSpPr>
        <p:spPr/>
        <p:txBody>
          <a:bodyPr lIns="0" tIns="0" rIns="0" bIns="0">
            <a:normAutofit/>
          </a:bodyPr>
          <a:lstStyle/>
          <a:p>
            <a:pPr marL="400050" fontAlgn="base">
              <a:spcBef>
                <a:spcPts val="1200"/>
              </a:spcBef>
              <a:spcAft>
                <a:spcPct val="0"/>
              </a:spcAft>
              <a:buClr>
                <a:srgbClr val="666666"/>
              </a:buClr>
              <a:buSzPct val="85000"/>
              <a:defRPr/>
            </a:pPr>
            <a:r>
              <a:rPr lang="en-US" sz="2400" dirty="0" smtClean="0">
                <a:solidFill>
                  <a:srgbClr val="666666"/>
                </a:solidFill>
                <a:latin typeface="Calibri" pitchFamily="34" charset="0"/>
                <a:cs typeface="Calibri" panose="020F0502020204030204" pitchFamily="34" charset="0"/>
              </a:rPr>
              <a:t>Awareness </a:t>
            </a:r>
            <a:r>
              <a:rPr lang="en-US" sz="2400" dirty="0">
                <a:solidFill>
                  <a:srgbClr val="666666"/>
                </a:solidFill>
                <a:latin typeface="Calibri" pitchFamily="34" charset="0"/>
                <a:cs typeface="Calibri" panose="020F0502020204030204" pitchFamily="34" charset="0"/>
              </a:rPr>
              <a:t>of previous agreements with former employees/clients</a:t>
            </a:r>
          </a:p>
          <a:p>
            <a:pPr marL="630762" lvl="1" fontAlgn="base">
              <a:spcBef>
                <a:spcPts val="1200"/>
              </a:spcBef>
              <a:spcAft>
                <a:spcPct val="0"/>
              </a:spcAft>
              <a:buClr>
                <a:srgbClr val="666666"/>
              </a:buClr>
              <a:buSzPct val="85000"/>
              <a:defRPr/>
            </a:pPr>
            <a:r>
              <a:rPr lang="en-US" dirty="0">
                <a:solidFill>
                  <a:srgbClr val="666666"/>
                </a:solidFill>
                <a:latin typeface="Calibri" pitchFamily="34" charset="0"/>
                <a:cs typeface="Calibri" panose="020F0502020204030204" pitchFamily="34" charset="0"/>
              </a:rPr>
              <a:t>Confidentiality</a:t>
            </a:r>
          </a:p>
          <a:p>
            <a:pPr marL="630762" lvl="1" fontAlgn="base">
              <a:spcBef>
                <a:spcPts val="1200"/>
              </a:spcBef>
              <a:spcAft>
                <a:spcPct val="0"/>
              </a:spcAft>
              <a:buClr>
                <a:srgbClr val="666666"/>
              </a:buClr>
              <a:buSzPct val="85000"/>
              <a:defRPr/>
            </a:pPr>
            <a:r>
              <a:rPr lang="en-US" dirty="0">
                <a:solidFill>
                  <a:srgbClr val="666666"/>
                </a:solidFill>
                <a:latin typeface="Calibri" pitchFamily="34" charset="0"/>
                <a:cs typeface="Calibri" panose="020F0502020204030204" pitchFamily="34" charset="0"/>
              </a:rPr>
              <a:t>Non-compete</a:t>
            </a:r>
          </a:p>
          <a:p>
            <a:pPr marL="630762" lvl="1" fontAlgn="base">
              <a:spcBef>
                <a:spcPts val="1200"/>
              </a:spcBef>
              <a:spcAft>
                <a:spcPct val="0"/>
              </a:spcAft>
              <a:buClr>
                <a:srgbClr val="666666"/>
              </a:buClr>
              <a:buSzPct val="85000"/>
              <a:defRPr/>
            </a:pPr>
            <a:r>
              <a:rPr lang="en-US" dirty="0">
                <a:solidFill>
                  <a:srgbClr val="666666"/>
                </a:solidFill>
                <a:latin typeface="Calibri" pitchFamily="34" charset="0"/>
                <a:cs typeface="Calibri" panose="020F0502020204030204" pitchFamily="34" charset="0"/>
              </a:rPr>
              <a:t>Non-solicitation</a:t>
            </a:r>
          </a:p>
          <a:p>
            <a:pPr marL="400050" lvl="0" fontAlgn="base">
              <a:spcBef>
                <a:spcPts val="1200"/>
              </a:spcBef>
              <a:spcAft>
                <a:spcPct val="0"/>
              </a:spcAft>
              <a:buClr>
                <a:srgbClr val="666666"/>
              </a:buClr>
              <a:buSzPct val="85000"/>
              <a:defRPr/>
            </a:pPr>
            <a:r>
              <a:rPr lang="en-US" sz="2400" dirty="0">
                <a:solidFill>
                  <a:srgbClr val="666666"/>
                </a:solidFill>
                <a:latin typeface="Calibri" pitchFamily="34" charset="0"/>
                <a:cs typeface="Calibri" panose="020F0502020204030204" pitchFamily="34" charset="0"/>
              </a:rPr>
              <a:t>Employees are responsible for ensuring all terms are followed</a:t>
            </a:r>
          </a:p>
        </p:txBody>
      </p:sp>
    </p:spTree>
    <p:extLst>
      <p:ext uri="{BB962C8B-B14F-4D97-AF65-F5344CB8AC3E}">
        <p14:creationId xmlns:p14="http://schemas.microsoft.com/office/powerpoint/2010/main" val="1961679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654" y="2152361"/>
            <a:ext cx="10515600" cy="1325563"/>
          </a:xfrm>
        </p:spPr>
        <p:txBody>
          <a:bodyPr lIns="0" tIns="0" rIns="0" bIns="0"/>
          <a:lstStyle/>
          <a:p>
            <a:pPr fontAlgn="base">
              <a:lnSpc>
                <a:spcPct val="70000"/>
              </a:lnSpc>
              <a:spcAft>
                <a:spcPct val="0"/>
              </a:spcAft>
              <a:defRPr/>
            </a:pPr>
            <a:r>
              <a:rPr lang="en-US" b="1" cap="all" dirty="0">
                <a:solidFill>
                  <a:srgbClr val="53A2A6"/>
                </a:solidFill>
                <a:latin typeface="Arial" panose="020B0604020202020204" pitchFamily="34" charset="0"/>
                <a:ea typeface="MS PGothic" pitchFamily="34" charset="-128"/>
                <a:cs typeface="Arial" panose="020B0604020202020204" pitchFamily="34" charset="0"/>
              </a:rPr>
              <a:t>Ethical Dilemma Discussion</a:t>
            </a:r>
          </a:p>
        </p:txBody>
      </p:sp>
      <p:sp>
        <p:nvSpPr>
          <p:cNvPr id="3" name="Content Placeholder 2"/>
          <p:cNvSpPr>
            <a:spLocks noGrp="1"/>
          </p:cNvSpPr>
          <p:nvPr>
            <p:ph idx="1"/>
          </p:nvPr>
        </p:nvSpPr>
        <p:spPr>
          <a:xfrm>
            <a:off x="838200" y="1825625"/>
            <a:ext cx="10515600" cy="4734832"/>
          </a:xfrm>
        </p:spPr>
        <p:txBody>
          <a:bodyPr>
            <a:normAutofit/>
          </a:bodyPr>
          <a:lstStyle/>
          <a:p>
            <a:endParaRPr lang="en-US" sz="2400" dirty="0"/>
          </a:p>
          <a:p>
            <a:pPr fontAlgn="base"/>
            <a:endParaRPr lang="en-US" sz="2400" dirty="0">
              <a:solidFill>
                <a:srgbClr val="666666"/>
              </a:solidFill>
            </a:endParaRPr>
          </a:p>
        </p:txBody>
      </p:sp>
    </p:spTree>
    <p:extLst>
      <p:ext uri="{BB962C8B-B14F-4D97-AF65-F5344CB8AC3E}">
        <p14:creationId xmlns:p14="http://schemas.microsoft.com/office/powerpoint/2010/main" val="1657810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506" y="2611004"/>
            <a:ext cx="9708976" cy="1325563"/>
          </a:xfrm>
        </p:spPr>
        <p:txBody>
          <a:bodyPr anchor="t" anchorCtr="0"/>
          <a:lstStyle/>
          <a:p>
            <a:pPr fontAlgn="base">
              <a:lnSpc>
                <a:spcPct val="70000"/>
              </a:lnSpc>
              <a:spcAft>
                <a:spcPct val="0"/>
              </a:spcAft>
              <a:defRPr/>
            </a:pPr>
            <a:r>
              <a:rPr lang="en-US" b="1" cap="all" dirty="0">
                <a:solidFill>
                  <a:srgbClr val="53A2A6"/>
                </a:solidFill>
                <a:latin typeface="Arial" panose="020B0604020202020204" pitchFamily="34" charset="0"/>
                <a:ea typeface="MS PGothic" pitchFamily="34" charset="-128"/>
                <a:cs typeface="Arial" panose="020B0604020202020204" pitchFamily="34" charset="0"/>
              </a:rPr>
              <a:t>[Display company’s reporting mechanisms</a:t>
            </a:r>
            <a:r>
              <a:rPr lang="en-US" cap="all" dirty="0">
                <a:solidFill>
                  <a:srgbClr val="53A2A6"/>
                </a:solidFill>
                <a:latin typeface="Arial" panose="020B0604020202020204" pitchFamily="34" charset="0"/>
                <a:ea typeface="MS PGothic" pitchFamily="34" charset="-128"/>
                <a:cs typeface="Arial" panose="020B0604020202020204" pitchFamily="34" charset="0"/>
              </a:rPr>
              <a:t>]</a:t>
            </a:r>
          </a:p>
        </p:txBody>
      </p:sp>
    </p:spTree>
    <p:extLst>
      <p:ext uri="{BB962C8B-B14F-4D97-AF65-F5344CB8AC3E}">
        <p14:creationId xmlns:p14="http://schemas.microsoft.com/office/powerpoint/2010/main" val="1942634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15996"/>
            <a:ext cx="8661400" cy="923182"/>
          </a:xfrm>
          <a:prstGeom prst="rect">
            <a:avLst/>
          </a:prstGeom>
        </p:spPr>
        <p:txBody>
          <a:bodyPr vert="horz" lIns="91440" tIns="45720" rIns="91440" bIns="45720" rtlCol="0" anchor="t" anchorCtr="0">
            <a:normAutofit/>
          </a:bodyPr>
          <a:lstStyle>
            <a:lvl1pPr>
              <a:lnSpc>
                <a:spcPct val="90000"/>
              </a:lnSpc>
              <a:spcBef>
                <a:spcPct val="0"/>
              </a:spcBef>
              <a:buNone/>
              <a:defRPr sz="4400" b="1">
                <a:solidFill>
                  <a:srgbClr val="53A2A6"/>
                </a:solidFill>
                <a:latin typeface="Arial" charset="0"/>
                <a:ea typeface="Arial" charset="0"/>
                <a:cs typeface="Arial" charset="0"/>
              </a:defRPr>
            </a:lvl1pPr>
          </a:lstStyle>
          <a:p>
            <a:pPr>
              <a:lnSpc>
                <a:spcPct val="80000"/>
              </a:lnSpc>
              <a:defRPr/>
            </a:pPr>
            <a:r>
              <a:rPr lang="en-US" cap="all" dirty="0">
                <a:latin typeface="Arial" panose="020B0604020202020204" pitchFamily="34" charset="0"/>
                <a:ea typeface="MS PGothic" pitchFamily="34" charset="-128"/>
                <a:cs typeface="Arial" panose="020B0604020202020204" pitchFamily="34" charset="0"/>
              </a:rPr>
              <a:t>Ethics Defined</a:t>
            </a:r>
          </a:p>
        </p:txBody>
      </p:sp>
      <p:sp>
        <p:nvSpPr>
          <p:cNvPr id="6" name="Content Placeholder 1"/>
          <p:cNvSpPr txBox="1">
            <a:spLocks/>
          </p:cNvSpPr>
          <p:nvPr/>
        </p:nvSpPr>
        <p:spPr>
          <a:xfrm>
            <a:off x="457200" y="1117600"/>
            <a:ext cx="8229600" cy="5527749"/>
          </a:xfrm>
          <a:prstGeom prst="rect">
            <a:avLst/>
          </a:prstGeom>
        </p:spPr>
        <p:txBody>
          <a:bodyPr lIns="0" tIns="0" rIns="0" bIns="0">
            <a:normAutofit/>
          </a:bodyPr>
          <a:lstStyle>
            <a:lvl1pPr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ＭＳ Ｐゴシック" charset="0"/>
              </a:defRPr>
            </a:lvl1pPr>
            <a:lvl2pPr marL="2286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2pPr>
            <a:lvl3pPr marL="5143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3pPr>
            <a:lvl4pPr marL="6858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4pPr>
            <a:lvl5pPr marL="8572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400" b="1" i="1" dirty="0">
              <a:solidFill>
                <a:schemeClr val="accent1">
                  <a:lumMod val="60000"/>
                  <a:lumOff val="40000"/>
                </a:schemeClr>
              </a:solidFill>
            </a:endParaRPr>
          </a:p>
          <a:p>
            <a:pPr>
              <a:defRPr/>
            </a:pPr>
            <a:r>
              <a:rPr lang="en-US" i="1" dirty="0">
                <a:solidFill>
                  <a:srgbClr val="666666"/>
                </a:solidFill>
              </a:rPr>
              <a:t>ethic (‘e-</a:t>
            </a:r>
            <a:r>
              <a:rPr lang="en-US" i="1" dirty="0" err="1">
                <a:solidFill>
                  <a:srgbClr val="666666"/>
                </a:solidFill>
              </a:rPr>
              <a:t>thik</a:t>
            </a:r>
            <a:r>
              <a:rPr lang="en-US" i="1" dirty="0">
                <a:solidFill>
                  <a:srgbClr val="666666"/>
                </a:solidFill>
              </a:rPr>
              <a:t>) n</a:t>
            </a:r>
            <a:r>
              <a:rPr lang="en-US" dirty="0">
                <a:solidFill>
                  <a:srgbClr val="666666"/>
                </a:solidFill>
              </a:rPr>
              <a:t>. 1. The discipline dealing with what is good and bad and with moral duty and obligation. 2. A set of moral principles or moral values. 3. </a:t>
            </a:r>
            <a:r>
              <a:rPr lang="en-US" i="1" dirty="0">
                <a:solidFill>
                  <a:srgbClr val="666666"/>
                </a:solidFill>
              </a:rPr>
              <a:t>ethics</a:t>
            </a:r>
            <a:r>
              <a:rPr lang="en-US" dirty="0">
                <a:solidFill>
                  <a:srgbClr val="666666"/>
                </a:solidFill>
              </a:rPr>
              <a:t> The principles of conduct governing an individual or a group. 4. </a:t>
            </a:r>
            <a:r>
              <a:rPr lang="en-US" i="1" dirty="0">
                <a:solidFill>
                  <a:srgbClr val="666666"/>
                </a:solidFill>
              </a:rPr>
              <a:t>ethics </a:t>
            </a:r>
            <a:r>
              <a:rPr lang="en-US" dirty="0">
                <a:solidFill>
                  <a:srgbClr val="666666"/>
                </a:solidFill>
              </a:rPr>
              <a:t>A guiding philosophy. </a:t>
            </a:r>
          </a:p>
          <a:p>
            <a:pPr>
              <a:spcAft>
                <a:spcPts val="0"/>
              </a:spcAft>
              <a:defRPr/>
            </a:pPr>
            <a:r>
              <a:rPr lang="en-US" i="1" dirty="0">
                <a:solidFill>
                  <a:srgbClr val="666666"/>
                </a:solidFill>
              </a:rPr>
              <a:t>ethical (‘e-</a:t>
            </a:r>
            <a:r>
              <a:rPr lang="en-US" i="1" dirty="0" err="1">
                <a:solidFill>
                  <a:srgbClr val="666666"/>
                </a:solidFill>
              </a:rPr>
              <a:t>thi</a:t>
            </a:r>
            <a:r>
              <a:rPr lang="en-US" i="1" dirty="0">
                <a:solidFill>
                  <a:srgbClr val="666666"/>
                </a:solidFill>
              </a:rPr>
              <a:t>-</a:t>
            </a:r>
            <a:r>
              <a:rPr lang="en-US" i="1" dirty="0" err="1">
                <a:solidFill>
                  <a:srgbClr val="666666"/>
                </a:solidFill>
              </a:rPr>
              <a:t>kel</a:t>
            </a:r>
            <a:r>
              <a:rPr lang="en-US" i="1" dirty="0">
                <a:solidFill>
                  <a:srgbClr val="666666"/>
                </a:solidFill>
              </a:rPr>
              <a:t>) adj</a:t>
            </a:r>
            <a:r>
              <a:rPr lang="en-US" dirty="0">
                <a:solidFill>
                  <a:srgbClr val="666666"/>
                </a:solidFill>
              </a:rPr>
              <a:t>.  1. Of or relating to or dealing with ethics. 2. Conforming to accepted standards of conduct. </a:t>
            </a:r>
          </a:p>
          <a:p>
            <a:pPr>
              <a:spcBef>
                <a:spcPts val="0"/>
              </a:spcBef>
              <a:defRPr/>
            </a:pPr>
            <a:r>
              <a:rPr lang="en-US" i="1" dirty="0">
                <a:solidFill>
                  <a:srgbClr val="666666"/>
                </a:solidFill>
              </a:rPr>
              <a:t>				</a:t>
            </a:r>
            <a:r>
              <a:rPr lang="en-US" dirty="0">
                <a:solidFill>
                  <a:srgbClr val="666666"/>
                </a:solidFill>
              </a:rPr>
              <a:t>SOURCE:  Merriam-Webster.com</a:t>
            </a:r>
          </a:p>
          <a:p>
            <a:pPr>
              <a:defRPr/>
            </a:pPr>
            <a:r>
              <a:rPr lang="en-US" i="1" dirty="0">
                <a:solidFill>
                  <a:srgbClr val="666666"/>
                </a:solidFill>
              </a:rPr>
              <a:t>Ethics n. </a:t>
            </a:r>
            <a:r>
              <a:rPr lang="en-US" dirty="0">
                <a:solidFill>
                  <a:srgbClr val="666666"/>
                </a:solidFill>
              </a:rPr>
              <a:t>1. Moral principles that govern a person’s behavior or the conducting of an activity. 2. The branch of knowledge that deals with moral principles.</a:t>
            </a:r>
            <a:endParaRPr lang="en-US" i="1" strike="sngStrike" dirty="0">
              <a:solidFill>
                <a:srgbClr val="666666"/>
              </a:solidFill>
            </a:endParaRPr>
          </a:p>
          <a:p>
            <a:pPr>
              <a:spcBef>
                <a:spcPts val="0"/>
              </a:spcBef>
              <a:defRPr/>
            </a:pPr>
            <a:r>
              <a:rPr lang="en-US" dirty="0">
                <a:solidFill>
                  <a:srgbClr val="666666"/>
                </a:solidFill>
              </a:rPr>
              <a:t>				SOURCE: OxfordDictionaries.com </a:t>
            </a:r>
          </a:p>
          <a:p>
            <a:endParaRPr lang="en-US" sz="2800" i="1" dirty="0">
              <a:solidFill>
                <a:schemeClr val="bg1">
                  <a:lumMod val="50000"/>
                </a:schemeClr>
              </a:solidFill>
            </a:endParaRPr>
          </a:p>
          <a:p>
            <a:endParaRPr lang="en-US" sz="2000" b="1" i="1" dirty="0">
              <a:solidFill>
                <a:schemeClr val="accent1">
                  <a:lumMod val="60000"/>
                  <a:lumOff val="40000"/>
                </a:schemeClr>
              </a:solidFill>
            </a:endParaRPr>
          </a:p>
        </p:txBody>
      </p:sp>
    </p:spTree>
    <p:extLst>
      <p:ext uri="{BB962C8B-B14F-4D97-AF65-F5344CB8AC3E}">
        <p14:creationId xmlns:p14="http://schemas.microsoft.com/office/powerpoint/2010/main" val="6746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958" y="365125"/>
            <a:ext cx="12075042" cy="1325563"/>
          </a:xfrm>
        </p:spPr>
        <p:txBody>
          <a:bodyPr anchor="t" anchorCtr="0">
            <a:noAutofit/>
          </a:bodyPr>
          <a:lstStyle/>
          <a:p>
            <a:pPr>
              <a:lnSpc>
                <a:spcPct val="80000"/>
              </a:lnSpc>
              <a:defRPr/>
            </a:pPr>
            <a:r>
              <a:rPr lang="en-US" b="1" cap="all" dirty="0">
                <a:solidFill>
                  <a:srgbClr val="53A2A6"/>
                </a:solidFill>
                <a:latin typeface="Arial" panose="020B0604020202020204" pitchFamily="34" charset="0"/>
                <a:ea typeface="MS PGothic" pitchFamily="34" charset="-128"/>
                <a:cs typeface="Arial" panose="020B0604020202020204" pitchFamily="34" charset="0"/>
              </a:rPr>
              <a:t>[insert company name]'s commitment to high ethical standards</a:t>
            </a:r>
          </a:p>
        </p:txBody>
      </p:sp>
      <p:sp>
        <p:nvSpPr>
          <p:cNvPr id="3" name="Content Placeholder 2">
            <a:extLst>
              <a:ext uri="{FF2B5EF4-FFF2-40B4-BE49-F238E27FC236}">
                <a16:creationId xmlns:a16="http://schemas.microsoft.com/office/drawing/2014/main" xmlns="" id="{8EADEB0C-C7F2-48D3-97D4-DC54D51F866B}"/>
              </a:ext>
            </a:extLst>
          </p:cNvPr>
          <p:cNvSpPr>
            <a:spLocks noGrp="1"/>
          </p:cNvSpPr>
          <p:nvPr>
            <p:ph idx="1"/>
          </p:nvPr>
        </p:nvSpPr>
        <p:spPr/>
        <p:txBody>
          <a:bodyPr lIns="0" tIns="0" rIns="0" bIns="0">
            <a:normAutofit/>
          </a:bodyPr>
          <a:lstStyle/>
          <a:p>
            <a:r>
              <a:rPr lang="en-US" sz="2400" dirty="0">
                <a:solidFill>
                  <a:srgbClr val="666666"/>
                </a:solidFill>
                <a:latin typeface="Calibri" panose="020F0502020204030204" pitchFamily="34" charset="0"/>
                <a:cs typeface="Calibri" panose="020F0502020204030204" pitchFamily="34" charset="0"/>
              </a:rPr>
              <a:t>In this section, demonstrate or list how your company fosters an ethics culture. Show your commitment.</a:t>
            </a:r>
          </a:p>
          <a:p>
            <a:pPr lvl="1"/>
            <a:r>
              <a:rPr lang="en-US" dirty="0">
                <a:solidFill>
                  <a:srgbClr val="666666"/>
                </a:solidFill>
                <a:latin typeface="Calibri" panose="020F0502020204030204" pitchFamily="34" charset="0"/>
                <a:cs typeface="Calibri" panose="020F0502020204030204" pitchFamily="34" charset="0"/>
              </a:rPr>
              <a:t>Do you have an employee dedicated to ethics?</a:t>
            </a:r>
          </a:p>
          <a:p>
            <a:pPr lvl="1"/>
            <a:r>
              <a:rPr lang="en-US" dirty="0">
                <a:solidFill>
                  <a:srgbClr val="666666"/>
                </a:solidFill>
                <a:latin typeface="Calibri" panose="020F0502020204030204" pitchFamily="34" charset="0"/>
                <a:cs typeface="Calibri" panose="020F0502020204030204" pitchFamily="34" charset="0"/>
              </a:rPr>
              <a:t>List any ethics organizations of which you are a member.</a:t>
            </a:r>
          </a:p>
          <a:p>
            <a:pPr lvl="1"/>
            <a:r>
              <a:rPr lang="en-US" dirty="0">
                <a:solidFill>
                  <a:srgbClr val="666666"/>
                </a:solidFill>
                <a:latin typeface="Calibri" panose="020F0502020204030204" pitchFamily="34" charset="0"/>
                <a:cs typeface="Calibri" panose="020F0502020204030204" pitchFamily="34" charset="0"/>
              </a:rPr>
              <a:t>Provide numbers to your ethics hotline if applicable.</a:t>
            </a:r>
          </a:p>
        </p:txBody>
      </p:sp>
    </p:spTree>
    <p:extLst>
      <p:ext uri="{BB962C8B-B14F-4D97-AF65-F5344CB8AC3E}">
        <p14:creationId xmlns:p14="http://schemas.microsoft.com/office/powerpoint/2010/main" val="606867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gray">
          <a:xfrm>
            <a:off x="181712" y="411528"/>
            <a:ext cx="10826750" cy="850604"/>
          </a:xfrm>
          <a:prstGeom prst="rect">
            <a:avLst/>
          </a:prstGeom>
        </p:spPr>
        <p:txBody>
          <a:bodyPr vert="horz" lIns="0" tIns="0" rIns="0" bIns="0" rtlCol="0" anchor="t" anchorCtr="0">
            <a:normAutofit fontScale="92500"/>
          </a:bodyPr>
          <a:lstStyle>
            <a:lvl1pPr algn="l" defTabSz="914400" rtl="0" eaLnBrk="1" fontAlgn="base" latinLnBrk="0" hangingPunct="1">
              <a:lnSpc>
                <a:spcPct val="70000"/>
              </a:lnSpc>
              <a:spcBef>
                <a:spcPct val="0"/>
              </a:spcBef>
              <a:spcAft>
                <a:spcPct val="0"/>
              </a:spcAft>
              <a:buNone/>
              <a:defRPr lang="en-US" sz="3600" b="0" kern="1200" cap="all" spc="0" baseline="0" dirty="0">
                <a:solidFill>
                  <a:srgbClr val="19688B"/>
                </a:solidFill>
                <a:effectLst/>
                <a:latin typeface="Arial Narrow" pitchFamily="34" charset="0"/>
                <a:ea typeface="MS PGothic" pitchFamily="34" charset="-128"/>
                <a:cs typeface="+mj-cs"/>
              </a:defRPr>
            </a:lvl1pPr>
            <a:lvl2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2pPr>
            <a:lvl3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3pPr>
            <a:lvl4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4pPr>
            <a:lvl5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5pPr>
            <a:lvl6pPr marL="4572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6pPr>
            <a:lvl7pPr marL="9144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7pPr>
            <a:lvl8pPr marL="13716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8pPr>
            <a:lvl9pPr marL="18288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9pPr>
          </a:lstStyle>
          <a:p>
            <a:pPr marR="0" lvl="0" indent="0" fontAlgn="auto">
              <a:lnSpc>
                <a:spcPct val="80000"/>
              </a:lnSpc>
              <a:spcAft>
                <a:spcPts val="0"/>
              </a:spcAft>
              <a:buClrTx/>
              <a:buSzTx/>
              <a:tabLst/>
              <a:defRPr/>
            </a:pPr>
            <a:r>
              <a:rPr lang="en-US" sz="4400" b="1" dirty="0">
                <a:solidFill>
                  <a:srgbClr val="53A2A6"/>
                </a:solidFill>
                <a:latin typeface="Arial" panose="020B0604020202020204" pitchFamily="34" charset="0"/>
                <a:cs typeface="Arial" panose="020B0604020202020204" pitchFamily="34" charset="0"/>
              </a:rPr>
              <a:t>[insert company name here]'s ethics</a:t>
            </a:r>
          </a:p>
        </p:txBody>
      </p:sp>
      <p:sp>
        <p:nvSpPr>
          <p:cNvPr id="7" name="Text Placeholder 3"/>
          <p:cNvSpPr txBox="1">
            <a:spLocks/>
          </p:cNvSpPr>
          <p:nvPr/>
        </p:nvSpPr>
        <p:spPr bwMode="auto">
          <a:xfrm>
            <a:off x="241300" y="977900"/>
            <a:ext cx="86614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ＭＳ Ｐゴシック" charset="0"/>
              </a:defRPr>
            </a:lvl1pPr>
            <a:lvl2pPr marL="2286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2pPr>
            <a:lvl3pPr marL="5143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3pPr>
            <a:lvl4pPr marL="6858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4pPr>
            <a:lvl5pPr marL="8572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buFont typeface="Arial" pitchFamily="34" charset="0"/>
              <a:buChar char="•"/>
            </a:pPr>
            <a:endParaRPr lang="en-US" dirty="0">
              <a:latin typeface="Calibri" charset="0"/>
            </a:endParaRPr>
          </a:p>
          <a:p>
            <a:pPr marL="685800" indent="-228600">
              <a:lnSpc>
                <a:spcPct val="90000"/>
              </a:lnSpc>
              <a:buClr>
                <a:srgbClr val="666666"/>
              </a:buClr>
              <a:buFont typeface="Arial"/>
              <a:buChar char="•"/>
            </a:pPr>
            <a:r>
              <a:rPr lang="en-US" dirty="0">
                <a:solidFill>
                  <a:srgbClr val="666666"/>
                </a:solidFill>
                <a:ea typeface="+mn-ea"/>
                <a:cs typeface="Calibri" panose="020F0502020204030204" pitchFamily="34" charset="0"/>
              </a:rPr>
              <a:t>On this slide, show your commitment by sharing things such as:</a:t>
            </a:r>
          </a:p>
          <a:p>
            <a:pPr marL="1085850" lvl="2" indent="-228600">
              <a:lnSpc>
                <a:spcPct val="90000"/>
              </a:lnSpc>
              <a:spcBef>
                <a:spcPts val="0"/>
              </a:spcBef>
              <a:buClr>
                <a:srgbClr val="666666"/>
              </a:buClr>
              <a:buFont typeface="Arial"/>
              <a:buChar char="•"/>
            </a:pPr>
            <a:r>
              <a:rPr lang="en-US" dirty="0">
                <a:solidFill>
                  <a:srgbClr val="666666"/>
                </a:solidFill>
                <a:ea typeface="+mn-ea"/>
                <a:cs typeface="Calibri" panose="020F0502020204030204" pitchFamily="34" charset="0"/>
              </a:rPr>
              <a:t>Your Code of Conduct.</a:t>
            </a:r>
          </a:p>
          <a:p>
            <a:pPr marL="1085850" lvl="2" indent="-228600">
              <a:lnSpc>
                <a:spcPct val="90000"/>
              </a:lnSpc>
              <a:spcBef>
                <a:spcPts val="0"/>
              </a:spcBef>
              <a:buClr>
                <a:srgbClr val="666666"/>
              </a:buClr>
              <a:buFont typeface="Arial"/>
              <a:buChar char="•"/>
            </a:pPr>
            <a:r>
              <a:rPr lang="en-US" dirty="0">
                <a:solidFill>
                  <a:srgbClr val="666666"/>
                </a:solidFill>
                <a:ea typeface="+mn-ea"/>
                <a:cs typeface="Calibri" panose="020F0502020204030204" pitchFamily="34" charset="0"/>
              </a:rPr>
              <a:t>Discuss your ethical responsibilities to employees.</a:t>
            </a:r>
          </a:p>
          <a:p>
            <a:pPr marL="1085850" lvl="2" indent="-228600">
              <a:lnSpc>
                <a:spcPct val="90000"/>
              </a:lnSpc>
              <a:spcBef>
                <a:spcPts val="0"/>
              </a:spcBef>
              <a:buClr>
                <a:srgbClr val="666666"/>
              </a:buClr>
              <a:buFont typeface="Arial"/>
              <a:buChar char="•"/>
            </a:pPr>
            <a:r>
              <a:rPr lang="en-US" dirty="0">
                <a:solidFill>
                  <a:srgbClr val="666666"/>
                </a:solidFill>
                <a:ea typeface="+mn-ea"/>
                <a:cs typeface="Calibri" panose="020F0502020204030204" pitchFamily="34" charset="0"/>
              </a:rPr>
              <a:t>Discuss how you convey your ethical commitment to clients.</a:t>
            </a:r>
          </a:p>
        </p:txBody>
      </p:sp>
    </p:spTree>
    <p:extLst>
      <p:ext uri="{BB962C8B-B14F-4D97-AF65-F5344CB8AC3E}">
        <p14:creationId xmlns:p14="http://schemas.microsoft.com/office/powerpoint/2010/main" val="1160212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gray">
          <a:xfrm>
            <a:off x="386980" y="350837"/>
            <a:ext cx="8677275" cy="627063"/>
          </a:xfrm>
          <a:prstGeom prst="rect">
            <a:avLst/>
          </a:prstGeom>
        </p:spPr>
        <p:txBody>
          <a:bodyPr vert="horz" lIns="0" tIns="0" rIns="0" bIns="0" rtlCol="0" anchor="t" anchorCtr="0">
            <a:noAutofit/>
          </a:bodyPr>
          <a:lstStyle>
            <a:lvl1pPr algn="l" defTabSz="914400" rtl="0" eaLnBrk="1" fontAlgn="base" latinLnBrk="0" hangingPunct="1">
              <a:lnSpc>
                <a:spcPct val="70000"/>
              </a:lnSpc>
              <a:spcBef>
                <a:spcPct val="0"/>
              </a:spcBef>
              <a:spcAft>
                <a:spcPct val="0"/>
              </a:spcAft>
              <a:buNone/>
              <a:defRPr lang="en-US" sz="3600" b="0" kern="1200" cap="all" spc="0" baseline="0" dirty="0">
                <a:solidFill>
                  <a:schemeClr val="accent1"/>
                </a:solidFill>
                <a:effectLst/>
                <a:latin typeface="Arial Narrow" pitchFamily="34" charset="0"/>
                <a:ea typeface="MS PGothic" pitchFamily="34" charset="-128"/>
                <a:cs typeface="+mj-cs"/>
              </a:defRPr>
            </a:lvl1pPr>
            <a:lvl2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2pPr>
            <a:lvl3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3pPr>
            <a:lvl4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4pPr>
            <a:lvl5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5pPr>
            <a:lvl6pPr marL="4572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6pPr>
            <a:lvl7pPr marL="9144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7pPr>
            <a:lvl8pPr marL="13716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8pPr>
            <a:lvl9pPr marL="18288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9pPr>
          </a:lstStyle>
          <a:p>
            <a:pPr fontAlgn="auto">
              <a:lnSpc>
                <a:spcPct val="80000"/>
              </a:lnSpc>
              <a:spcAft>
                <a:spcPts val="0"/>
              </a:spcAft>
              <a:defRPr/>
            </a:pPr>
            <a:r>
              <a:rPr lang="en-US" sz="4400" b="1" dirty="0">
                <a:solidFill>
                  <a:srgbClr val="53A2A6"/>
                </a:solidFill>
                <a:latin typeface="Arial" panose="020B0604020202020204" pitchFamily="34" charset="0"/>
                <a:cs typeface="Arial" panose="020B0604020202020204" pitchFamily="34" charset="0"/>
              </a:rPr>
              <a:t>Living the philosophy</a:t>
            </a:r>
          </a:p>
        </p:txBody>
      </p:sp>
      <p:sp>
        <p:nvSpPr>
          <p:cNvPr id="7" name="Text Placeholder 3"/>
          <p:cNvSpPr txBox="1">
            <a:spLocks/>
          </p:cNvSpPr>
          <p:nvPr/>
        </p:nvSpPr>
        <p:spPr bwMode="auto">
          <a:xfrm>
            <a:off x="1696028" y="977900"/>
            <a:ext cx="86614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ＭＳ Ｐゴシック" charset="0"/>
              </a:defRPr>
            </a:lvl1pPr>
            <a:lvl2pPr marL="2286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2pPr>
            <a:lvl3pPr marL="5143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3pPr>
            <a:lvl4pPr marL="6858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4pPr>
            <a:lvl5pPr marL="8572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Aft>
                <a:spcPct val="0"/>
              </a:spcAft>
              <a:buClr>
                <a:srgbClr val="6A9199"/>
              </a:buClr>
              <a:buSzPct val="85000"/>
              <a:buFontTx/>
              <a:buNone/>
              <a:tabLst/>
              <a:defRPr/>
            </a:pPr>
            <a:r>
              <a:rPr kumimoji="0" lang="en-US" sz="2400" b="0" i="0" u="none" strike="noStrike" kern="1200" cap="none" spc="0" normalizeH="0" baseline="0" noProof="0" dirty="0">
                <a:ln>
                  <a:noFill/>
                </a:ln>
                <a:solidFill>
                  <a:srgbClr val="666666"/>
                </a:solidFill>
                <a:effectLst/>
                <a:uLnTx/>
                <a:uFillTx/>
                <a:latin typeface="Calibri" charset="0"/>
                <a:ea typeface="ＭＳ Ｐゴシック" charset="0"/>
              </a:rPr>
              <a:t>Please rate our company on how satisfied you are with how we live our philosophy:  "[insert ethics question from employees survey here]"</a:t>
            </a:r>
          </a:p>
          <a:p>
            <a:pPr marL="2806700" marR="0" lvl="1" indent="-331788" algn="l" defTabSz="914400" rtl="0" eaLnBrk="1" fontAlgn="base" latinLnBrk="0" hangingPunct="1">
              <a:lnSpc>
                <a:spcPct val="100000"/>
              </a:lnSpc>
              <a:spcAft>
                <a:spcPct val="0"/>
              </a:spcAft>
              <a:buClr>
                <a:srgbClr val="6A9199"/>
              </a:buClr>
              <a:buSzPct val="85000"/>
              <a:buFont typeface="Tahoma" charset="0"/>
              <a:buNone/>
              <a:tabLst>
                <a:tab pos="3944938" algn="ctr"/>
                <a:tab pos="5373688" algn="r"/>
              </a:tabLst>
              <a:defRPr/>
            </a:pPr>
            <a:r>
              <a:rPr kumimoji="0" lang="en-US" sz="2400" b="0" i="0" u="none" strike="noStrike" kern="1200" cap="none" spc="0" normalizeH="0" baseline="0" noProof="0" dirty="0">
                <a:ln>
                  <a:noFill/>
                </a:ln>
                <a:solidFill>
                  <a:srgbClr val="666666"/>
                </a:solidFill>
                <a:effectLst/>
                <a:uLnTx/>
                <a:uFillTx/>
                <a:latin typeface="Calibri" pitchFamily="34" charset="0"/>
                <a:ea typeface="ＭＳ Ｐゴシック" charset="0"/>
                <a:cs typeface="+mn-cs"/>
              </a:rPr>
              <a:t>2018	– 	 xx%</a:t>
            </a:r>
          </a:p>
          <a:p>
            <a:pPr marL="2806700" marR="0" lvl="1" indent="-331788" algn="l" defTabSz="914400" rtl="0" eaLnBrk="1" fontAlgn="base" latinLnBrk="0" hangingPunct="1">
              <a:lnSpc>
                <a:spcPct val="100000"/>
              </a:lnSpc>
              <a:spcAft>
                <a:spcPct val="0"/>
              </a:spcAft>
              <a:buClr>
                <a:srgbClr val="6A9199"/>
              </a:buClr>
              <a:buSzPct val="85000"/>
              <a:buFontTx/>
              <a:buNone/>
              <a:tabLst>
                <a:tab pos="3944938" algn="ctr"/>
                <a:tab pos="5373688" algn="r"/>
              </a:tabLst>
              <a:defRPr/>
            </a:pPr>
            <a:r>
              <a:rPr kumimoji="0" lang="en-US" sz="2400" b="0" i="0" u="none" strike="noStrike" kern="1200" cap="none" spc="0" normalizeH="0" baseline="0" noProof="0" dirty="0">
                <a:ln>
                  <a:noFill/>
                </a:ln>
                <a:solidFill>
                  <a:srgbClr val="666666"/>
                </a:solidFill>
                <a:effectLst/>
                <a:uLnTx/>
                <a:uFillTx/>
                <a:latin typeface="Calibri" pitchFamily="34" charset="0"/>
                <a:ea typeface="ＭＳ Ｐゴシック" charset="0"/>
                <a:cs typeface="+mn-cs"/>
              </a:rPr>
              <a:t>2017	– 	xx%</a:t>
            </a:r>
          </a:p>
          <a:p>
            <a:pPr marL="2806700" marR="0" lvl="1" indent="-331788" algn="l" defTabSz="914400" rtl="0" eaLnBrk="1" fontAlgn="base" latinLnBrk="0" hangingPunct="1">
              <a:lnSpc>
                <a:spcPct val="100000"/>
              </a:lnSpc>
              <a:spcAft>
                <a:spcPct val="0"/>
              </a:spcAft>
              <a:buClr>
                <a:srgbClr val="6A9199"/>
              </a:buClr>
              <a:buSzPct val="85000"/>
              <a:buFontTx/>
              <a:buNone/>
              <a:tabLst>
                <a:tab pos="3944938" algn="ctr"/>
                <a:tab pos="5373688" algn="r"/>
              </a:tabLst>
              <a:defRPr/>
            </a:pPr>
            <a:r>
              <a:rPr kumimoji="0" lang="en-US" sz="2400" b="0" i="0" u="none" strike="noStrike" kern="1200" cap="none" spc="0" normalizeH="0" baseline="0" noProof="0" dirty="0">
                <a:ln>
                  <a:noFill/>
                </a:ln>
                <a:solidFill>
                  <a:srgbClr val="666666"/>
                </a:solidFill>
                <a:effectLst/>
                <a:uLnTx/>
                <a:uFillTx/>
                <a:latin typeface="Calibri" pitchFamily="34" charset="0"/>
                <a:ea typeface="ＭＳ Ｐゴシック" charset="0"/>
                <a:cs typeface="+mn-cs"/>
              </a:rPr>
              <a:t>2016	– 	xx%</a:t>
            </a:r>
          </a:p>
          <a:p>
            <a:pPr marL="0" marR="0" lvl="0" indent="0" algn="l" defTabSz="914400" rtl="0" eaLnBrk="1" fontAlgn="base" latinLnBrk="0" hangingPunct="1">
              <a:lnSpc>
                <a:spcPct val="100000"/>
              </a:lnSpc>
              <a:spcBef>
                <a:spcPts val="0"/>
              </a:spcBef>
              <a:spcAft>
                <a:spcPct val="0"/>
              </a:spcAft>
              <a:buClr>
                <a:srgbClr val="6A9199"/>
              </a:buClr>
              <a:buSzPct val="85000"/>
              <a:buFontTx/>
              <a:buNone/>
              <a:tabLst/>
              <a:defRPr/>
            </a:pPr>
            <a:endParaRPr kumimoji="0" lang="en-US" sz="2400" b="0" i="0" u="none" strike="noStrike" kern="1200" cap="none" spc="0" normalizeH="0" baseline="0" noProof="0" dirty="0">
              <a:ln>
                <a:noFill/>
              </a:ln>
              <a:solidFill>
                <a:srgbClr val="5D6B6E"/>
              </a:solidFill>
              <a:effectLst/>
              <a:uLnTx/>
              <a:uFillTx/>
              <a:latin typeface="Calibri" charset="0"/>
              <a:ea typeface="ＭＳ Ｐゴシック" charset="0"/>
            </a:endParaRPr>
          </a:p>
        </p:txBody>
      </p:sp>
    </p:spTree>
    <p:extLst>
      <p:ext uri="{BB962C8B-B14F-4D97-AF65-F5344CB8AC3E}">
        <p14:creationId xmlns:p14="http://schemas.microsoft.com/office/powerpoint/2010/main" val="559067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gray">
          <a:xfrm>
            <a:off x="238125" y="257175"/>
            <a:ext cx="8677275" cy="627063"/>
          </a:xfrm>
          <a:prstGeom prst="rect">
            <a:avLst/>
          </a:prstGeom>
        </p:spPr>
        <p:txBody>
          <a:bodyPr vert="horz" lIns="0" tIns="0" rIns="0" bIns="0" rtlCol="0" anchor="ctr">
            <a:normAutofit/>
          </a:bodyPr>
          <a:lstStyle>
            <a:lvl1pPr algn="l" defTabSz="914400" rtl="0" eaLnBrk="1" fontAlgn="base" latinLnBrk="0" hangingPunct="1">
              <a:lnSpc>
                <a:spcPct val="70000"/>
              </a:lnSpc>
              <a:spcBef>
                <a:spcPct val="0"/>
              </a:spcBef>
              <a:spcAft>
                <a:spcPct val="0"/>
              </a:spcAft>
              <a:buNone/>
              <a:defRPr lang="en-US" sz="3600" b="0" kern="1200" cap="all" spc="0" baseline="0" dirty="0">
                <a:solidFill>
                  <a:srgbClr val="19688B"/>
                </a:solidFill>
                <a:effectLst/>
                <a:latin typeface="Arial Narrow" pitchFamily="34" charset="0"/>
                <a:ea typeface="MS PGothic" pitchFamily="34" charset="-128"/>
                <a:cs typeface="+mj-cs"/>
              </a:defRPr>
            </a:lvl1pPr>
            <a:lvl2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2pPr>
            <a:lvl3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3pPr>
            <a:lvl4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4pPr>
            <a:lvl5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5pPr>
            <a:lvl6pPr marL="4572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6pPr>
            <a:lvl7pPr marL="9144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7pPr>
            <a:lvl8pPr marL="13716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8pPr>
            <a:lvl9pPr marL="18288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9pPr>
          </a:lstStyle>
          <a:p>
            <a:pPr marL="0" marR="0" lvl="0" indent="0" algn="l" defTabSz="914400" rtl="0" eaLnBrk="1" fontAlgn="auto" latinLnBrk="0" hangingPunct="1">
              <a:lnSpc>
                <a:spcPct val="70000"/>
              </a:lnSpc>
              <a:spcBef>
                <a:spcPct val="0"/>
              </a:spcBef>
              <a:spcAft>
                <a:spcPts val="0"/>
              </a:spcAft>
              <a:buClrTx/>
              <a:buSzTx/>
              <a:buFontTx/>
              <a:buNone/>
              <a:tabLst/>
              <a:defRPr/>
            </a:pPr>
            <a:r>
              <a:rPr kumimoji="0" lang="en-US" sz="3600" b="1" i="0" u="none" strike="noStrike" kern="1200" cap="all" spc="0" normalizeH="0" baseline="0" noProof="0" dirty="0">
                <a:ln>
                  <a:noFill/>
                </a:ln>
                <a:solidFill>
                  <a:srgbClr val="53A2A6"/>
                </a:solidFill>
                <a:effectLst/>
                <a:uLnTx/>
                <a:uFillTx/>
                <a:latin typeface="Arial Narrow" pitchFamily="34" charset="0"/>
                <a:ea typeface="MS PGothic" pitchFamily="34" charset="-128"/>
                <a:cs typeface="+mj-cs"/>
              </a:rPr>
              <a:t>[</a:t>
            </a:r>
            <a:r>
              <a:rPr lang="en-US" sz="4400" b="1" dirty="0">
                <a:solidFill>
                  <a:srgbClr val="53A2A6"/>
                </a:solidFill>
                <a:latin typeface="Arial" panose="020B0604020202020204" pitchFamily="34" charset="0"/>
                <a:cs typeface="Arial" panose="020B0604020202020204" pitchFamily="34" charset="0"/>
              </a:rPr>
              <a:t>CEO name here</a:t>
            </a:r>
            <a:r>
              <a:rPr kumimoji="0" lang="en-US" sz="3600" b="1" i="0" u="none" strike="noStrike" kern="1200" cap="all" spc="0" normalizeH="0" baseline="0" noProof="0" dirty="0">
                <a:ln>
                  <a:noFill/>
                </a:ln>
                <a:solidFill>
                  <a:srgbClr val="53A2A6"/>
                </a:solidFill>
                <a:effectLst/>
                <a:uLnTx/>
                <a:uFillTx/>
                <a:latin typeface="Arial Narrow" pitchFamily="34" charset="0"/>
                <a:ea typeface="MS PGothic" pitchFamily="34" charset="-128"/>
                <a:cs typeface="+mj-cs"/>
              </a:rPr>
              <a:t>]</a:t>
            </a:r>
          </a:p>
        </p:txBody>
      </p:sp>
      <p:sp>
        <p:nvSpPr>
          <p:cNvPr id="7" name="Rectangle 6"/>
          <p:cNvSpPr/>
          <p:nvPr/>
        </p:nvSpPr>
        <p:spPr>
          <a:xfrm>
            <a:off x="1232952" y="1578820"/>
            <a:ext cx="3080843" cy="369332"/>
          </a:xfrm>
          <a:prstGeom prst="rect">
            <a:avLst/>
          </a:prstGeom>
        </p:spPr>
        <p:txBody>
          <a:bodyPr wrap="none" lIns="0" tIns="0" rIns="0" bIns="0">
            <a:spAutoFit/>
          </a:bodyPr>
          <a:lstStyle/>
          <a:p>
            <a:pPr marL="342900" indent="-342900">
              <a:spcBef>
                <a:spcPts val="1200"/>
              </a:spcBef>
              <a:buFont typeface="Arial" pitchFamily="34" charset="0"/>
              <a:buChar char="•"/>
            </a:pPr>
            <a:r>
              <a:rPr lang="en-US" sz="2400" dirty="0">
                <a:solidFill>
                  <a:srgbClr val="666666"/>
                </a:solidFill>
                <a:latin typeface="Calibri" charset="0"/>
              </a:rPr>
              <a:t>Insert video from CEO</a:t>
            </a:r>
          </a:p>
        </p:txBody>
      </p:sp>
    </p:spTree>
    <p:extLst>
      <p:ext uri="{BB962C8B-B14F-4D97-AF65-F5344CB8AC3E}">
        <p14:creationId xmlns:p14="http://schemas.microsoft.com/office/powerpoint/2010/main" val="894278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326" y="362065"/>
            <a:ext cx="8661400" cy="1325563"/>
          </a:xfrm>
        </p:spPr>
        <p:txBody>
          <a:bodyPr lIns="0" tIns="0" rIns="0" bIns="0" anchor="t" anchorCtr="0"/>
          <a:lstStyle/>
          <a:p>
            <a:pPr algn="ctr" fontAlgn="base">
              <a:lnSpc>
                <a:spcPct val="70000"/>
              </a:lnSpc>
              <a:spcAft>
                <a:spcPct val="0"/>
              </a:spcAft>
              <a:defRPr/>
            </a:pPr>
            <a:r>
              <a:rPr lang="en-US" b="1" cap="all" dirty="0">
                <a:solidFill>
                  <a:srgbClr val="53A2A6"/>
                </a:solidFill>
                <a:latin typeface="Arial" panose="020B0604020202020204" pitchFamily="34" charset="0"/>
                <a:ea typeface="MS PGothic" pitchFamily="34" charset="-128"/>
                <a:cs typeface="Arial" panose="020B0604020202020204" pitchFamily="34" charset="0"/>
              </a:rPr>
              <a:t>Ethical Issues In The News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963" y="2216150"/>
            <a:ext cx="10760075"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a:stretch>
            <a:fillRect/>
          </a:stretch>
        </p:blipFill>
        <p:spPr>
          <a:xfrm>
            <a:off x="838200" y="2339194"/>
            <a:ext cx="2432389" cy="388899"/>
          </a:xfrm>
          <a:prstGeom prst="rect">
            <a:avLst/>
          </a:prstGeom>
        </p:spPr>
      </p:pic>
    </p:spTree>
    <p:extLst>
      <p:ext uri="{BB962C8B-B14F-4D97-AF65-F5344CB8AC3E}">
        <p14:creationId xmlns:p14="http://schemas.microsoft.com/office/powerpoint/2010/main" val="564513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gray">
          <a:xfrm>
            <a:off x="238456" y="371844"/>
            <a:ext cx="10393680" cy="1212112"/>
          </a:xfrm>
          <a:prstGeom prst="rect">
            <a:avLst/>
          </a:prstGeom>
        </p:spPr>
        <p:txBody>
          <a:bodyPr vert="horz" lIns="0" tIns="0" rIns="0" bIns="0" rtlCol="0" anchor="t" anchorCtr="0">
            <a:noAutofit/>
          </a:bodyPr>
          <a:lstStyle>
            <a:lvl1pPr algn="l" defTabSz="914400" rtl="0" eaLnBrk="1" fontAlgn="base" latinLnBrk="0" hangingPunct="1">
              <a:lnSpc>
                <a:spcPct val="70000"/>
              </a:lnSpc>
              <a:spcBef>
                <a:spcPct val="0"/>
              </a:spcBef>
              <a:spcAft>
                <a:spcPct val="0"/>
              </a:spcAft>
              <a:buNone/>
              <a:defRPr lang="en-US" sz="3600" b="0" kern="1200" cap="all" spc="0" baseline="0" dirty="0">
                <a:solidFill>
                  <a:schemeClr val="accent1"/>
                </a:solidFill>
                <a:effectLst/>
                <a:latin typeface="Arial Narrow" pitchFamily="34" charset="0"/>
                <a:ea typeface="MS PGothic" pitchFamily="34" charset="-128"/>
                <a:cs typeface="+mj-cs"/>
              </a:defRPr>
            </a:lvl1pPr>
            <a:lvl2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2pPr>
            <a:lvl3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3pPr>
            <a:lvl4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4pPr>
            <a:lvl5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5pPr>
            <a:lvl6pPr marL="4572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6pPr>
            <a:lvl7pPr marL="9144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7pPr>
            <a:lvl8pPr marL="13716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8pPr>
            <a:lvl9pPr marL="18288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9pPr>
          </a:lstStyle>
          <a:p>
            <a:pPr marL="0" marR="0" lvl="0" indent="0" algn="ctr" defTabSz="914400" rtl="0" eaLnBrk="1" fontAlgn="base" latinLnBrk="0" hangingPunct="1">
              <a:lnSpc>
                <a:spcPct val="70000"/>
              </a:lnSpc>
              <a:spcBef>
                <a:spcPct val="0"/>
              </a:spcBef>
              <a:spcAft>
                <a:spcPct val="0"/>
              </a:spcAft>
              <a:buClrTx/>
              <a:buSzTx/>
              <a:buFontTx/>
              <a:buNone/>
              <a:tabLst/>
              <a:defRPr/>
            </a:pPr>
            <a:r>
              <a:rPr kumimoji="0" lang="en-US" sz="4400" b="1" i="0" u="none" strike="noStrike" kern="1200" cap="all" spc="0" normalizeH="0" baseline="0" noProof="0" dirty="0">
                <a:ln>
                  <a:noFill/>
                </a:ln>
                <a:solidFill>
                  <a:srgbClr val="53A2A6"/>
                </a:solidFill>
                <a:effectLst/>
                <a:uLnTx/>
                <a:uFillTx/>
                <a:latin typeface="Arial" panose="020B0604020202020204" pitchFamily="34" charset="0"/>
                <a:cs typeface="Arial" panose="020B0604020202020204" pitchFamily="34" charset="0"/>
              </a:rPr>
              <a:t>Personal beliefs and business ethics</a:t>
            </a:r>
          </a:p>
        </p:txBody>
      </p:sp>
      <p:sp>
        <p:nvSpPr>
          <p:cNvPr id="7" name="Text Placeholder 2"/>
          <p:cNvSpPr txBox="1">
            <a:spLocks/>
          </p:cNvSpPr>
          <p:nvPr/>
        </p:nvSpPr>
        <p:spPr bwMode="auto">
          <a:xfrm>
            <a:off x="241300" y="977900"/>
            <a:ext cx="86614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ＭＳ Ｐゴシック" charset="0"/>
              </a:defRPr>
            </a:lvl1pPr>
            <a:lvl2pPr marL="2286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2pPr>
            <a:lvl3pPr marL="5143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3pPr>
            <a:lvl4pPr marL="68580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4pPr>
            <a:lvl5pPr marL="857250" algn="l" rtl="0" fontAlgn="base">
              <a:spcBef>
                <a:spcPts val="1200"/>
              </a:spcBef>
              <a:spcAft>
                <a:spcPct val="0"/>
              </a:spcAft>
              <a:buClr>
                <a:srgbClr val="6A9199"/>
              </a:buClr>
              <a:buSzPct val="85000"/>
              <a:defRPr lang="en-US" sz="2400" kern="1200" dirty="0">
                <a:solidFill>
                  <a:schemeClr val="tx2"/>
                </a:solidFill>
                <a:latin typeface="Calibri" pitchFamily="34" charset="0"/>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ts val="1200"/>
              </a:spcBef>
              <a:spcAft>
                <a:spcPct val="0"/>
              </a:spcAft>
              <a:buClr>
                <a:srgbClr val="6A9199"/>
              </a:buClr>
              <a:buSzPct val="85000"/>
              <a:buFont typeface="Arial" pitchFamily="34" charset="0"/>
              <a:buChar char="•"/>
              <a:tabLst/>
              <a:defRPr/>
            </a:pPr>
            <a:endParaRPr kumimoji="0" lang="en-US" sz="2400" b="0" i="0" u="none" strike="noStrike" kern="1200" cap="none" spc="0" normalizeH="0" baseline="0" noProof="0" dirty="0">
              <a:ln>
                <a:noFill/>
              </a:ln>
              <a:solidFill>
                <a:srgbClr val="5D6B6E"/>
              </a:solidFill>
              <a:effectLst/>
              <a:uLnTx/>
              <a:uFillTx/>
              <a:latin typeface="Calibri" pitchFamily="34" charset="0"/>
              <a:ea typeface="ＭＳ Ｐゴシック" charset="0"/>
            </a:endParaRPr>
          </a:p>
          <a:p>
            <a:pPr marL="457200" marR="0" lvl="0" indent="-228600">
              <a:lnSpc>
                <a:spcPct val="90000"/>
              </a:lnSpc>
              <a:spcBef>
                <a:spcPts val="1200"/>
              </a:spcBef>
              <a:buClr>
                <a:srgbClr val="666666"/>
              </a:buClr>
              <a:buFont typeface="Arial"/>
              <a:buChar char="•"/>
              <a:tabLst/>
              <a:defRPr/>
            </a:pPr>
            <a:r>
              <a:rPr lang="en-US" dirty="0">
                <a:solidFill>
                  <a:srgbClr val="666666"/>
                </a:solidFill>
                <a:ea typeface="+mn-ea"/>
                <a:cs typeface="Calibri" panose="020F0502020204030204" pitchFamily="34" charset="0"/>
              </a:rPr>
              <a:t>What’s the difference?</a:t>
            </a:r>
          </a:p>
          <a:p>
            <a:pPr marL="971550" marR="0" lvl="2" indent="-228600">
              <a:lnSpc>
                <a:spcPct val="90000"/>
              </a:lnSpc>
              <a:spcBef>
                <a:spcPts val="1200"/>
              </a:spcBef>
              <a:buClr>
                <a:srgbClr val="666666"/>
              </a:buClr>
              <a:buFont typeface="Arial"/>
              <a:buChar char="•"/>
              <a:tabLst/>
              <a:defRPr/>
            </a:pPr>
            <a:r>
              <a:rPr lang="en-US" dirty="0">
                <a:solidFill>
                  <a:srgbClr val="666666"/>
                </a:solidFill>
                <a:ea typeface="+mn-ea"/>
                <a:cs typeface="Calibri" panose="020F0502020204030204" pitchFamily="34" charset="0"/>
              </a:rPr>
              <a:t>Individual beliefs vs. company ethics </a:t>
            </a:r>
          </a:p>
          <a:p>
            <a:pPr marL="457200" marR="0" lvl="0" indent="-228600">
              <a:lnSpc>
                <a:spcPct val="90000"/>
              </a:lnSpc>
              <a:spcBef>
                <a:spcPts val="1200"/>
              </a:spcBef>
              <a:buClr>
                <a:srgbClr val="666666"/>
              </a:buClr>
              <a:buFont typeface="Arial"/>
              <a:buChar char="•"/>
              <a:tabLst/>
              <a:defRPr/>
            </a:pPr>
            <a:r>
              <a:rPr lang="en-US" dirty="0">
                <a:solidFill>
                  <a:srgbClr val="666666"/>
                </a:solidFill>
                <a:ea typeface="+mn-ea"/>
                <a:cs typeface="Calibri" panose="020F0502020204030204" pitchFamily="34" charset="0"/>
              </a:rPr>
              <a:t>Which is more important? What if they aren’t in sync?</a:t>
            </a:r>
          </a:p>
          <a:p>
            <a:pPr marL="971550" marR="0" lvl="2" indent="-228600">
              <a:lnSpc>
                <a:spcPct val="90000"/>
              </a:lnSpc>
              <a:spcBef>
                <a:spcPts val="1200"/>
              </a:spcBef>
              <a:buClr>
                <a:srgbClr val="666666"/>
              </a:buClr>
              <a:buFont typeface="Arial"/>
              <a:buChar char="•"/>
              <a:tabLst/>
              <a:defRPr/>
            </a:pPr>
            <a:r>
              <a:rPr lang="en-US" dirty="0">
                <a:solidFill>
                  <a:srgbClr val="666666"/>
                </a:solidFill>
                <a:ea typeface="+mn-ea"/>
                <a:cs typeface="Calibri" panose="020F0502020204030204" pitchFamily="34" charset="0"/>
              </a:rPr>
              <a:t>Both are very important</a:t>
            </a:r>
          </a:p>
          <a:p>
            <a:pPr marL="457200" marR="0" lvl="0" indent="-228600">
              <a:lnSpc>
                <a:spcPct val="90000"/>
              </a:lnSpc>
              <a:spcBef>
                <a:spcPts val="1200"/>
              </a:spcBef>
              <a:buClr>
                <a:srgbClr val="666666"/>
              </a:buClr>
              <a:buFont typeface="Arial"/>
              <a:buChar char="•"/>
              <a:tabLst/>
              <a:defRPr/>
            </a:pPr>
            <a:r>
              <a:rPr lang="en-US" dirty="0">
                <a:solidFill>
                  <a:srgbClr val="666666"/>
                </a:solidFill>
                <a:ea typeface="+mn-ea"/>
                <a:cs typeface="Calibri" panose="020F0502020204030204" pitchFamily="34" charset="0"/>
              </a:rPr>
              <a:t>In the end, you must make the ultimate decision</a:t>
            </a:r>
          </a:p>
        </p:txBody>
      </p:sp>
    </p:spTree>
    <p:extLst>
      <p:ext uri="{BB962C8B-B14F-4D97-AF65-F5344CB8AC3E}">
        <p14:creationId xmlns:p14="http://schemas.microsoft.com/office/powerpoint/2010/main" val="126670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737836" y="1233302"/>
            <a:ext cx="2531855" cy="869777"/>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dirty="0">
                <a:solidFill>
                  <a:srgbClr val="666666"/>
                </a:solidFill>
              </a:rPr>
              <a:t>1) Identify the problem</a:t>
            </a:r>
          </a:p>
        </p:txBody>
      </p:sp>
      <p:sp>
        <p:nvSpPr>
          <p:cNvPr id="7" name="Text Placeholder 2"/>
          <p:cNvSpPr txBox="1">
            <a:spLocks/>
          </p:cNvSpPr>
          <p:nvPr/>
        </p:nvSpPr>
        <p:spPr>
          <a:xfrm>
            <a:off x="3548770" y="1233302"/>
            <a:ext cx="2531855" cy="869777"/>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dirty="0">
                <a:solidFill>
                  <a:srgbClr val="666666"/>
                </a:solidFill>
              </a:rPr>
              <a:t>2) Consider Stakeholders</a:t>
            </a:r>
          </a:p>
        </p:txBody>
      </p:sp>
      <p:sp>
        <p:nvSpPr>
          <p:cNvPr id="8" name="Text Placeholder 3"/>
          <p:cNvSpPr txBox="1">
            <a:spLocks/>
          </p:cNvSpPr>
          <p:nvPr/>
        </p:nvSpPr>
        <p:spPr>
          <a:xfrm>
            <a:off x="6393570" y="1233302"/>
            <a:ext cx="2531855" cy="869777"/>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dirty="0">
                <a:solidFill>
                  <a:srgbClr val="666666"/>
                </a:solidFill>
              </a:rPr>
              <a:t>3) Evaluate possible actions</a:t>
            </a:r>
          </a:p>
        </p:txBody>
      </p:sp>
      <p:sp>
        <p:nvSpPr>
          <p:cNvPr id="9" name="Text Placeholder 4"/>
          <p:cNvSpPr txBox="1">
            <a:spLocks/>
          </p:cNvSpPr>
          <p:nvPr/>
        </p:nvSpPr>
        <p:spPr>
          <a:xfrm>
            <a:off x="9323430" y="1233302"/>
            <a:ext cx="2531855" cy="869777"/>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dirty="0">
                <a:solidFill>
                  <a:srgbClr val="666666"/>
                </a:solidFill>
                <a:latin typeface="Calibri" panose="020F0502020204030204" pitchFamily="34" charset="0"/>
                <a:cs typeface="Calibri" panose="020F0502020204030204" pitchFamily="34" charset="0"/>
              </a:rPr>
              <a:t>4</a:t>
            </a:r>
            <a:r>
              <a:rPr lang="en-US" sz="2400" dirty="0">
                <a:solidFill>
                  <a:srgbClr val="666666"/>
                </a:solidFill>
              </a:rPr>
              <a:t>) Make a Decision</a:t>
            </a:r>
          </a:p>
        </p:txBody>
      </p:sp>
      <p:sp>
        <p:nvSpPr>
          <p:cNvPr id="10" name="Text Placeholder 7"/>
          <p:cNvSpPr txBox="1">
            <a:spLocks/>
          </p:cNvSpPr>
          <p:nvPr/>
        </p:nvSpPr>
        <p:spPr>
          <a:xfrm>
            <a:off x="737836" y="2355850"/>
            <a:ext cx="2532062" cy="3829050"/>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solidFill>
                  <a:srgbClr val="666666"/>
                </a:solidFill>
              </a:rPr>
              <a:t>How does the issue impact you and your values?</a:t>
            </a:r>
          </a:p>
          <a:p>
            <a:pPr marL="342900" indent="-342900">
              <a:buFont typeface="Arial" panose="020B0604020202020204" pitchFamily="34" charset="0"/>
              <a:buChar char="•"/>
            </a:pPr>
            <a:r>
              <a:rPr lang="en-US" sz="2000" dirty="0">
                <a:solidFill>
                  <a:srgbClr val="666666"/>
                </a:solidFill>
              </a:rPr>
              <a:t>Does the issue conflict with FH values/policies?</a:t>
            </a:r>
          </a:p>
          <a:p>
            <a:pPr marL="342900" indent="-342900">
              <a:buFont typeface="Arial" panose="020B0604020202020204" pitchFamily="34" charset="0"/>
              <a:buChar char="•"/>
            </a:pPr>
            <a:r>
              <a:rPr lang="en-US" sz="2000" dirty="0">
                <a:solidFill>
                  <a:srgbClr val="666666"/>
                </a:solidFill>
              </a:rPr>
              <a:t>Are there legal implications?</a:t>
            </a:r>
          </a:p>
        </p:txBody>
      </p:sp>
      <p:sp>
        <p:nvSpPr>
          <p:cNvPr id="11" name="Text Placeholder 8"/>
          <p:cNvSpPr txBox="1">
            <a:spLocks/>
          </p:cNvSpPr>
          <p:nvPr/>
        </p:nvSpPr>
        <p:spPr>
          <a:xfrm>
            <a:off x="3548770" y="2355850"/>
            <a:ext cx="2532062" cy="3829050"/>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solidFill>
                  <a:srgbClr val="666666"/>
                </a:solidFill>
              </a:rPr>
              <a:t>What are the consequences-positive and negative?</a:t>
            </a:r>
          </a:p>
          <a:p>
            <a:pPr marL="342900" indent="-342900">
              <a:buFont typeface="Arial" panose="020B0604020202020204" pitchFamily="34" charset="0"/>
              <a:buChar char="•"/>
            </a:pPr>
            <a:r>
              <a:rPr lang="en-US" sz="2000" dirty="0">
                <a:solidFill>
                  <a:srgbClr val="666666"/>
                </a:solidFill>
              </a:rPr>
              <a:t>Who will be helped/hurt?</a:t>
            </a:r>
          </a:p>
          <a:p>
            <a:pPr marL="342900" indent="-342900">
              <a:buFont typeface="Arial" panose="020B0604020202020204" pitchFamily="34" charset="0"/>
              <a:buChar char="•"/>
            </a:pPr>
            <a:r>
              <a:rPr lang="en-US" sz="2000" dirty="0">
                <a:solidFill>
                  <a:srgbClr val="666666"/>
                </a:solidFill>
              </a:rPr>
              <a:t>What would your mother say?</a:t>
            </a:r>
          </a:p>
          <a:p>
            <a:endParaRPr lang="en-US" dirty="0"/>
          </a:p>
        </p:txBody>
      </p:sp>
      <p:sp>
        <p:nvSpPr>
          <p:cNvPr id="12" name="Text Placeholder 9"/>
          <p:cNvSpPr txBox="1">
            <a:spLocks/>
          </p:cNvSpPr>
          <p:nvPr/>
        </p:nvSpPr>
        <p:spPr>
          <a:xfrm>
            <a:off x="6393570" y="2355850"/>
            <a:ext cx="2532062" cy="3829050"/>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solidFill>
                  <a:srgbClr val="666666"/>
                </a:solidFill>
                <a:cs typeface="Calibri" panose="020F0502020204030204" pitchFamily="34" charset="0"/>
              </a:rPr>
              <a:t>How does each option measure up against policies, moral principles, </a:t>
            </a:r>
            <a:r>
              <a:rPr lang="en-US" sz="2000" dirty="0" err="1">
                <a:solidFill>
                  <a:srgbClr val="666666"/>
                </a:solidFill>
                <a:cs typeface="Calibri" panose="020F0502020204030204" pitchFamily="34" charset="0"/>
              </a:rPr>
              <a:t>etc</a:t>
            </a:r>
            <a:r>
              <a:rPr lang="en-US" sz="2000" dirty="0">
                <a:solidFill>
                  <a:srgbClr val="666666"/>
                </a:solidFill>
                <a:cs typeface="Calibri" panose="020F0502020204030204" pitchFamily="34" charset="0"/>
              </a:rPr>
              <a:t>?</a:t>
            </a:r>
          </a:p>
          <a:p>
            <a:pPr marL="342900" indent="-342900">
              <a:buFont typeface="Arial" panose="020B0604020202020204" pitchFamily="34" charset="0"/>
              <a:buChar char="•"/>
            </a:pPr>
            <a:r>
              <a:rPr lang="en-US" sz="2000" dirty="0">
                <a:solidFill>
                  <a:srgbClr val="666666"/>
                </a:solidFill>
                <a:cs typeface="Calibri" panose="020F0502020204030204" pitchFamily="34" charset="0"/>
              </a:rPr>
              <a:t>Do any of the actions you are considering cross a line?</a:t>
            </a:r>
          </a:p>
          <a:p>
            <a:pPr marL="342900" indent="-342900">
              <a:buFont typeface="Arial" panose="020B0604020202020204" pitchFamily="34" charset="0"/>
              <a:buChar char="•"/>
            </a:pPr>
            <a:r>
              <a:rPr lang="en-US" sz="2000" dirty="0">
                <a:solidFill>
                  <a:srgbClr val="666666"/>
                </a:solidFill>
                <a:cs typeface="Calibri" panose="020F0502020204030204" pitchFamily="34" charset="0"/>
              </a:rPr>
              <a:t>Remember to consult with appropriate advisers – legal, TD, senior managers</a:t>
            </a:r>
            <a:r>
              <a:rPr lang="en-US" sz="2000" dirty="0"/>
              <a:t>.</a:t>
            </a:r>
          </a:p>
          <a:p>
            <a:endParaRPr lang="en-US" dirty="0"/>
          </a:p>
        </p:txBody>
      </p:sp>
      <p:sp>
        <p:nvSpPr>
          <p:cNvPr id="13" name="Text Placeholder 10"/>
          <p:cNvSpPr txBox="1">
            <a:spLocks/>
          </p:cNvSpPr>
          <p:nvPr/>
        </p:nvSpPr>
        <p:spPr>
          <a:xfrm>
            <a:off x="9238370" y="2355850"/>
            <a:ext cx="2532062" cy="3829050"/>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solidFill>
                  <a:srgbClr val="666666"/>
                </a:solidFill>
                <a:latin typeface="Calibri" panose="020F0502020204030204" pitchFamily="34" charset="0"/>
                <a:cs typeface="Calibri" panose="020F0502020204030204" pitchFamily="34" charset="0"/>
              </a:rPr>
              <a:t>Based on advice and policies.</a:t>
            </a:r>
          </a:p>
          <a:p>
            <a:pPr marL="342900" indent="-342900">
              <a:buFont typeface="Arial" panose="020B0604020202020204" pitchFamily="34" charset="0"/>
              <a:buChar char="•"/>
            </a:pPr>
            <a:r>
              <a:rPr lang="en-US" sz="2000" dirty="0">
                <a:solidFill>
                  <a:srgbClr val="666666"/>
                </a:solidFill>
                <a:latin typeface="Calibri" panose="020F0502020204030204" pitchFamily="34" charset="0"/>
                <a:cs typeface="Calibri" panose="020F0502020204030204" pitchFamily="34" charset="0"/>
              </a:rPr>
              <a:t>Communication with appropriate parties. Make sure you have fully “talked it out”.</a:t>
            </a:r>
          </a:p>
          <a:p>
            <a:pPr marL="342900" indent="-342900">
              <a:buFont typeface="Arial" panose="020B0604020202020204" pitchFamily="34" charset="0"/>
              <a:buChar char="•"/>
            </a:pPr>
            <a:r>
              <a:rPr lang="en-US" sz="2000" dirty="0">
                <a:solidFill>
                  <a:srgbClr val="666666"/>
                </a:solidFill>
                <a:latin typeface="Calibri" panose="020F0502020204030204" pitchFamily="34" charset="0"/>
                <a:cs typeface="Calibri" panose="020F0502020204030204" pitchFamily="34" charset="0"/>
              </a:rPr>
              <a:t>Be comfortable with your decision.</a:t>
            </a:r>
          </a:p>
          <a:p>
            <a:endParaRPr lang="en-US" dirty="0"/>
          </a:p>
        </p:txBody>
      </p:sp>
      <p:sp>
        <p:nvSpPr>
          <p:cNvPr id="14" name="Title 1"/>
          <p:cNvSpPr txBox="1">
            <a:spLocks/>
          </p:cNvSpPr>
          <p:nvPr/>
        </p:nvSpPr>
        <p:spPr bwMode="gray">
          <a:xfrm>
            <a:off x="238455" y="324776"/>
            <a:ext cx="8676943" cy="766577"/>
          </a:xfrm>
          <a:prstGeom prst="rect">
            <a:avLst/>
          </a:prstGeom>
        </p:spPr>
        <p:txBody>
          <a:bodyPr vert="horz" lIns="0" tIns="0" rIns="0" bIns="0" rtlCol="0" anchor="t" anchorCtr="0">
            <a:normAutofit/>
          </a:bodyPr>
          <a:lstStyle>
            <a:lvl1pPr algn="l" defTabSz="914400" rtl="0" eaLnBrk="1" fontAlgn="base" latinLnBrk="0" hangingPunct="1">
              <a:lnSpc>
                <a:spcPct val="70000"/>
              </a:lnSpc>
              <a:spcBef>
                <a:spcPct val="0"/>
              </a:spcBef>
              <a:spcAft>
                <a:spcPct val="0"/>
              </a:spcAft>
              <a:buNone/>
              <a:defRPr lang="en-US" sz="3600" b="0" kern="1200" cap="all" spc="0" baseline="0" dirty="0">
                <a:solidFill>
                  <a:schemeClr val="accent1"/>
                </a:solidFill>
                <a:effectLst/>
                <a:latin typeface="Arial Narrow" pitchFamily="34" charset="0"/>
                <a:ea typeface="MS PGothic" pitchFamily="34" charset="-128"/>
                <a:cs typeface="+mj-cs"/>
              </a:defRPr>
            </a:lvl1pPr>
            <a:lvl2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2pPr>
            <a:lvl3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3pPr>
            <a:lvl4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4pPr>
            <a:lvl5pPr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5pPr>
            <a:lvl6pPr marL="4572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6pPr>
            <a:lvl7pPr marL="9144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7pPr>
            <a:lvl8pPr marL="13716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8pPr>
            <a:lvl9pPr marL="1828800" algn="l" rtl="0" fontAlgn="base">
              <a:lnSpc>
                <a:spcPct val="90000"/>
              </a:lnSpc>
              <a:spcBef>
                <a:spcPct val="0"/>
              </a:spcBef>
              <a:spcAft>
                <a:spcPct val="0"/>
              </a:spcAft>
              <a:defRPr sz="2400">
                <a:solidFill>
                  <a:srgbClr val="485057"/>
                </a:solidFill>
                <a:latin typeface="Calibri" charset="0"/>
                <a:ea typeface="ＭＳ Ｐゴシック" charset="0"/>
                <a:cs typeface="ＭＳ Ｐゴシック" charset="0"/>
              </a:defRPr>
            </a:lvl9pPr>
          </a:lstStyle>
          <a:p>
            <a:pPr marL="0" marR="0" lvl="0" indent="0" algn="l" defTabSz="914400" rtl="0" eaLnBrk="1" fontAlgn="base" latinLnBrk="0" hangingPunct="1">
              <a:lnSpc>
                <a:spcPct val="70000"/>
              </a:lnSpc>
              <a:spcBef>
                <a:spcPct val="0"/>
              </a:spcBef>
              <a:spcAft>
                <a:spcPct val="0"/>
              </a:spcAft>
              <a:buClrTx/>
              <a:buSzTx/>
              <a:buFontTx/>
              <a:buNone/>
              <a:tabLst/>
              <a:defRPr/>
            </a:pPr>
            <a:r>
              <a:rPr kumimoji="0" lang="en-US" sz="4400" b="1" i="0" u="none" strike="noStrike" kern="1200" cap="all" spc="0" normalizeH="0" baseline="0" noProof="0" dirty="0">
                <a:ln>
                  <a:noFill/>
                </a:ln>
                <a:solidFill>
                  <a:srgbClr val="53A2A6"/>
                </a:solidFill>
                <a:effectLst/>
                <a:uLnTx/>
                <a:uFillTx/>
                <a:latin typeface="Arial" panose="020B0604020202020204" pitchFamily="34" charset="0"/>
                <a:cs typeface="Arial" panose="020B0604020202020204" pitchFamily="34" charset="0"/>
              </a:rPr>
              <a:t>Ethical</a:t>
            </a:r>
            <a:r>
              <a:rPr kumimoji="0" lang="en-US" sz="4400" b="1" i="0" u="none" strike="noStrike" kern="1200" cap="all" spc="0" normalizeH="0" noProof="0" dirty="0">
                <a:ln>
                  <a:noFill/>
                </a:ln>
                <a:solidFill>
                  <a:srgbClr val="53A2A6"/>
                </a:solidFill>
                <a:effectLst/>
                <a:uLnTx/>
                <a:uFillTx/>
                <a:latin typeface="Arial" panose="020B0604020202020204" pitchFamily="34" charset="0"/>
                <a:cs typeface="Arial" panose="020B0604020202020204" pitchFamily="34" charset="0"/>
              </a:rPr>
              <a:t> decision-making</a:t>
            </a:r>
            <a:endParaRPr kumimoji="0" lang="en-US" sz="4400" b="1" i="0" u="none" strike="noStrike" kern="1200" cap="all" spc="0" normalizeH="0" baseline="0" noProof="0" dirty="0">
              <a:ln>
                <a:noFill/>
              </a:ln>
              <a:solidFill>
                <a:srgbClr val="53A2A6"/>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709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2204</Words>
  <Application>Microsoft Office PowerPoint</Application>
  <PresentationFormat>Custom</PresentationFormat>
  <Paragraphs>164</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Ethics as Culture Training Deck PR Council  2018</vt:lpstr>
      <vt:lpstr>PowerPoint Presentation</vt:lpstr>
      <vt:lpstr>[insert company name]'s commitment to high ethical standards</vt:lpstr>
      <vt:lpstr>PowerPoint Presentation</vt:lpstr>
      <vt:lpstr>PowerPoint Presentation</vt:lpstr>
      <vt:lpstr>PowerPoint Presentation</vt:lpstr>
      <vt:lpstr>Ethical Issues In The News</vt:lpstr>
      <vt:lpstr>PowerPoint Presentation</vt:lpstr>
      <vt:lpstr>PowerPoint Presentation</vt:lpstr>
      <vt:lpstr>PowerPoint Presentation</vt:lpstr>
      <vt:lpstr>Ethics and Social Media Awareness</vt:lpstr>
      <vt:lpstr>Social Media Policy</vt:lpstr>
      <vt:lpstr>Confidentiality and Agreements</vt:lpstr>
      <vt:lpstr>Ethical Dilemma Discussion</vt:lpstr>
      <vt:lpstr>[Display company’s reporting mechanisms]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Donars, Sian</dc:creator>
  <cp:lastModifiedBy>Sarah Corson</cp:lastModifiedBy>
  <cp:revision>44</cp:revision>
  <dcterms:created xsi:type="dcterms:W3CDTF">2018-01-23T18:14:24Z</dcterms:created>
  <dcterms:modified xsi:type="dcterms:W3CDTF">2018-02-08T20:41:19Z</dcterms:modified>
</cp:coreProperties>
</file>